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7" r:id="rId4"/>
    <p:sldId id="272" r:id="rId5"/>
    <p:sldId id="261" r:id="rId6"/>
    <p:sldId id="263" r:id="rId7"/>
    <p:sldId id="264" r:id="rId8"/>
    <p:sldId id="276" r:id="rId9"/>
    <p:sldId id="258" r:id="rId10"/>
    <p:sldId id="259" r:id="rId11"/>
    <p:sldId id="260" r:id="rId12"/>
    <p:sldId id="270" r:id="rId13"/>
    <p:sldId id="275" r:id="rId14"/>
    <p:sldId id="273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5.xml"/><Relationship Id="rId5" Type="http://schemas.openxmlformats.org/officeDocument/2006/relationships/slide" Target="slide7.xml"/><Relationship Id="rId10" Type="http://schemas.openxmlformats.org/officeDocument/2006/relationships/slide" Target="slide14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BC%20-%20Bilan%20de%20comp&#233;tences/Fiche%20bilan%20de%20comp&#233;tences%20site%20internet%20-%20Bilan%20de%20comp&#233;tenc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Livret%20d'accueil%20V2.docx" TargetMode="External"/><Relationship Id="rId2" Type="http://schemas.openxmlformats.org/officeDocument/2006/relationships/hyperlink" Target="Annexe%20convention-contrat%20Programme%20de%20formatio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obligations des formateurices – </a:t>
            </a:r>
            <a:br>
              <a:rPr lang="fr-FR" dirty="0"/>
            </a:br>
            <a:r>
              <a:rPr lang="fr-FR" dirty="0"/>
              <a:t>Bilan de compétences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Démarche qualité </a:t>
            </a:r>
            <a:r>
              <a:rPr lang="fr-FR" dirty="0" err="1"/>
              <a:t>qualiopi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24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jour 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28"/>
            <a:ext cx="9520158" cy="3456440"/>
          </a:xfrm>
        </p:spPr>
        <p:txBody>
          <a:bodyPr>
            <a:normAutofit/>
          </a:bodyPr>
          <a:lstStyle/>
          <a:p>
            <a:r>
              <a:rPr lang="fr-FR" dirty="0"/>
              <a:t>Faire signer une feuille d’émargement à chaque rencontre</a:t>
            </a:r>
          </a:p>
          <a:p>
            <a:pPr lvl="1"/>
            <a:r>
              <a:rPr lang="fr-FR" dirty="0"/>
              <a:t>Pour </a:t>
            </a:r>
            <a:r>
              <a:rPr lang="fr-FR" b="1" dirty="0"/>
              <a:t>chaque demi-journée</a:t>
            </a:r>
            <a:r>
              <a:rPr lang="fr-FR" dirty="0"/>
              <a:t>, la feuille d’émargement doit faire apparaitre </a:t>
            </a:r>
          </a:p>
          <a:p>
            <a:pPr lvl="2"/>
            <a:r>
              <a:rPr lang="fr-FR" dirty="0"/>
              <a:t>La date, l’intitulé de la formation, la signature du formateur, la signature du stagiaire</a:t>
            </a:r>
          </a:p>
          <a:p>
            <a:pPr lvl="2"/>
            <a:r>
              <a:rPr lang="fr-FR" dirty="0"/>
              <a:t>Imprimables dans le logiciel </a:t>
            </a:r>
            <a:r>
              <a:rPr lang="fr-FR" dirty="0" err="1"/>
              <a:t>formadmin</a:t>
            </a:r>
            <a:endParaRPr lang="fr-FR" dirty="0"/>
          </a:p>
          <a:p>
            <a:r>
              <a:rPr lang="fr-FR" dirty="0"/>
              <a:t>A la fin de la session : Evaluer les acquis des stagiaires en fonction des objectifs fixés par le programme. </a:t>
            </a:r>
          </a:p>
        </p:txBody>
      </p:sp>
    </p:spTree>
    <p:extLst>
      <p:ext uri="{BB962C8B-B14F-4D97-AF65-F5344CB8AC3E}">
        <p14:creationId xmlns:p14="http://schemas.microsoft.com/office/powerpoint/2010/main" val="9440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l’action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30"/>
            <a:ext cx="9520158" cy="2316570"/>
          </a:xfrm>
        </p:spPr>
        <p:txBody>
          <a:bodyPr>
            <a:normAutofit/>
          </a:bodyPr>
          <a:lstStyle/>
          <a:p>
            <a:r>
              <a:rPr lang="fr-FR" dirty="0"/>
              <a:t>Envoyer un questionnaire de satisfaction de la formation : Via </a:t>
            </a:r>
            <a:r>
              <a:rPr lang="fr-FR" dirty="0" err="1"/>
              <a:t>formadmin</a:t>
            </a:r>
            <a:endParaRPr lang="fr-FR" dirty="0"/>
          </a:p>
          <a:p>
            <a:pPr lvl="1"/>
            <a:r>
              <a:rPr lang="fr-FR" dirty="0"/>
              <a:t>Au client</a:t>
            </a:r>
          </a:p>
          <a:p>
            <a:pPr lvl="1"/>
            <a:r>
              <a:rPr lang="fr-FR" dirty="0"/>
              <a:t>Au formateur : c’est l’évaluation de l’OF pour sa propre action (à destination des OPCO)</a:t>
            </a:r>
          </a:p>
          <a:p>
            <a:r>
              <a:rPr lang="fr-FR" dirty="0"/>
              <a:t>Envoyer une attestation de présence au stagiaire (formadmin)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8BBB1391-3A23-48A9-BCF1-244D51BD2C22}"/>
              </a:ext>
            </a:extLst>
          </p:cNvPr>
          <p:cNvSpPr/>
          <p:nvPr/>
        </p:nvSpPr>
        <p:spPr>
          <a:xfrm>
            <a:off x="386733" y="54214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CC94E2C-6508-4E5B-BB64-532CCB128868}"/>
              </a:ext>
            </a:extLst>
          </p:cNvPr>
          <p:cNvSpPr txBox="1">
            <a:spLocks/>
          </p:cNvSpPr>
          <p:nvPr/>
        </p:nvSpPr>
        <p:spPr>
          <a:xfrm>
            <a:off x="1534696" y="5434572"/>
            <a:ext cx="9520158" cy="484632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A 6 mois, envoyer un questionnaire de satisfaction à froid au client</a:t>
            </a:r>
          </a:p>
        </p:txBody>
      </p:sp>
    </p:spTree>
    <p:extLst>
      <p:ext uri="{BB962C8B-B14F-4D97-AF65-F5344CB8AC3E}">
        <p14:creationId xmlns:p14="http://schemas.microsoft.com/office/powerpoint/2010/main" val="346926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l’action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584" y="2273334"/>
            <a:ext cx="6076068" cy="2961760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Ajouter les documents relatifs à la session dans le </a:t>
            </a:r>
            <a:r>
              <a:rPr lang="fr-FR" b="1" dirty="0" err="1"/>
              <a:t>formadmin</a:t>
            </a:r>
            <a:r>
              <a:rPr lang="fr-FR" b="1" dirty="0"/>
              <a:t> :</a:t>
            </a:r>
          </a:p>
          <a:p>
            <a:pPr lvl="1"/>
            <a:r>
              <a:rPr lang="fr-FR" dirty="0"/>
              <a:t>Convention/contrat signés et les annexes, </a:t>
            </a:r>
          </a:p>
          <a:p>
            <a:pPr lvl="1"/>
            <a:r>
              <a:rPr lang="fr-FR" dirty="0"/>
              <a:t>feuilles d’émargements, </a:t>
            </a:r>
          </a:p>
          <a:p>
            <a:pPr lvl="1"/>
            <a:r>
              <a:rPr lang="fr-FR" dirty="0"/>
              <a:t>programme détaillé de la formation, </a:t>
            </a:r>
          </a:p>
          <a:p>
            <a:pPr lvl="1"/>
            <a:r>
              <a:rPr lang="fr-FR" dirty="0"/>
              <a:t>le livret d’accueil complété, </a:t>
            </a:r>
          </a:p>
          <a:p>
            <a:pPr lvl="1"/>
            <a:r>
              <a:rPr lang="fr-FR" dirty="0"/>
              <a:t>Outils d’évaluation utilisés</a:t>
            </a:r>
          </a:p>
          <a:p>
            <a:pPr lvl="1"/>
            <a:r>
              <a:rPr lang="fr-FR" dirty="0"/>
              <a:t>les supports de formation fournis aux stagiaires. </a:t>
            </a:r>
          </a:p>
          <a:p>
            <a:pPr lvl="1"/>
            <a:r>
              <a:rPr lang="fr-FR" dirty="0"/>
              <a:t>Eventuellement documents fournis par les OPCO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51B33ED-29F6-45DB-BC3B-0870ADBEC44B}"/>
              </a:ext>
            </a:extLst>
          </p:cNvPr>
          <p:cNvSpPr txBox="1"/>
          <p:nvPr/>
        </p:nvSpPr>
        <p:spPr>
          <a:xfrm>
            <a:off x="6865129" y="2630502"/>
            <a:ext cx="4574779" cy="224742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En raison de la confidentialité des échanges, seuls les documents officiels ou vierges sont ajoutés dans le formadmin. Les documents de travail sont détruits à l’issue de l’action ou garder un an en accord avec le bénéficiaire si celui-ci le demande. </a:t>
            </a:r>
          </a:p>
        </p:txBody>
      </p:sp>
    </p:spTree>
    <p:extLst>
      <p:ext uri="{BB962C8B-B14F-4D97-AF65-F5344CB8AC3E}">
        <p14:creationId xmlns:p14="http://schemas.microsoft.com/office/powerpoint/2010/main" val="370246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l’action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30"/>
            <a:ext cx="9520158" cy="3648220"/>
          </a:xfrm>
        </p:spPr>
        <p:txBody>
          <a:bodyPr>
            <a:normAutofit/>
          </a:bodyPr>
          <a:lstStyle/>
          <a:p>
            <a:r>
              <a:rPr lang="fr-FR" dirty="0"/>
              <a:t>La session de formation est clôturée dans le </a:t>
            </a:r>
            <a:r>
              <a:rPr lang="fr-FR" dirty="0" err="1"/>
              <a:t>formadmin</a:t>
            </a:r>
            <a:r>
              <a:rPr lang="fr-FR" dirty="0"/>
              <a:t> après :</a:t>
            </a:r>
          </a:p>
          <a:p>
            <a:pPr lvl="1"/>
            <a:r>
              <a:rPr lang="fr-FR" dirty="0"/>
              <a:t>Avoir envoyé les questionnaires de satisfaction via le </a:t>
            </a:r>
            <a:r>
              <a:rPr lang="fr-FR" dirty="0" err="1"/>
              <a:t>formadmin</a:t>
            </a:r>
            <a:endParaRPr lang="fr-FR" dirty="0"/>
          </a:p>
          <a:p>
            <a:pPr lvl="1"/>
            <a:r>
              <a:rPr lang="fr-FR" dirty="0"/>
              <a:t>Intégré tous les documents relatifs à la session</a:t>
            </a:r>
          </a:p>
          <a:p>
            <a:endParaRPr lang="fr-FR" dirty="0"/>
          </a:p>
          <a:p>
            <a:r>
              <a:rPr lang="fr-FR" dirty="0"/>
              <a:t>C’est la notion d’engagement qui prime pour le BPF, la session est clôturée quand elle est terminée.</a:t>
            </a:r>
          </a:p>
          <a:p>
            <a:r>
              <a:rPr lang="fr-FR" dirty="0"/>
              <a:t>Le paiement est lui, suivi via le </a:t>
            </a:r>
            <a:r>
              <a:rPr lang="fr-FR" dirty="0" err="1"/>
              <a:t>winscop</a:t>
            </a:r>
            <a:r>
              <a:rPr lang="fr-FR" dirty="0"/>
              <a:t>/ENDI.</a:t>
            </a:r>
          </a:p>
        </p:txBody>
      </p:sp>
    </p:spTree>
    <p:extLst>
      <p:ext uri="{BB962C8B-B14F-4D97-AF65-F5344CB8AC3E}">
        <p14:creationId xmlns:p14="http://schemas.microsoft.com/office/powerpoint/2010/main" val="2719026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Partie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Les obligations des formateurices</a:t>
            </a:r>
          </a:p>
        </p:txBody>
      </p:sp>
    </p:spTree>
    <p:extLst>
      <p:ext uri="{BB962C8B-B14F-4D97-AF65-F5344CB8AC3E}">
        <p14:creationId xmlns:p14="http://schemas.microsoft.com/office/powerpoint/2010/main" val="2980619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continue des formateurices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121" y="1971342"/>
            <a:ext cx="9645757" cy="4012208"/>
          </a:xfrm>
        </p:spPr>
        <p:txBody>
          <a:bodyPr>
            <a:normAutofit/>
          </a:bodyPr>
          <a:lstStyle/>
          <a:p>
            <a:r>
              <a:rPr lang="fr-FR" dirty="0"/>
              <a:t>A ajouter dans l’espace formateur du </a:t>
            </a:r>
            <a:r>
              <a:rPr lang="fr-FR" dirty="0" err="1"/>
              <a:t>formadmin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Les documents relatifs au parcours professionnel :</a:t>
            </a:r>
          </a:p>
          <a:p>
            <a:pPr lvl="2"/>
            <a:r>
              <a:rPr lang="fr-FR" dirty="0"/>
              <a:t>CV à jour</a:t>
            </a:r>
          </a:p>
          <a:p>
            <a:pPr lvl="2"/>
            <a:r>
              <a:rPr lang="fr-FR" dirty="0"/>
              <a:t>Diplômes, certificats professionnels, attestation de formation</a:t>
            </a:r>
          </a:p>
          <a:p>
            <a:pPr lvl="2"/>
            <a:r>
              <a:rPr lang="fr-FR" dirty="0"/>
              <a:t>Fiche formateur (</a:t>
            </a:r>
            <a:r>
              <a:rPr lang="fr-FR" i="1" dirty="0"/>
              <a:t>à construire : pour l’inclure également dans le livret d’accueil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Veille et actualisation :</a:t>
            </a:r>
          </a:p>
          <a:p>
            <a:pPr lvl="2"/>
            <a:r>
              <a:rPr lang="fr-FR" dirty="0"/>
              <a:t>Ajouter les différentes veilles métiers faites sur le domaine d’intervention.</a:t>
            </a:r>
          </a:p>
          <a:p>
            <a:pPr lvl="2"/>
            <a:r>
              <a:rPr lang="fr-FR" dirty="0"/>
              <a:t>La participation aux réunions des formateurs fait aussi partie de la veille </a:t>
            </a:r>
          </a:p>
          <a:p>
            <a:pPr lvl="3"/>
            <a:r>
              <a:rPr lang="fr-FR" dirty="0"/>
              <a:t>Ajouter les feuilles d’émargement dans le formadmin </a:t>
            </a:r>
          </a:p>
          <a:p>
            <a:pPr lvl="2"/>
            <a:r>
              <a:rPr lang="fr-FR" dirty="0"/>
              <a:t>Garder chaque ancienne version de support pédagogique dans le formadmin dans la partie « formation »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92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2D3AE-59EE-423C-B940-A0BF407A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A1CB3A-8488-4D08-8F95-3F519EAC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259" y="1988598"/>
            <a:ext cx="10210461" cy="4243526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hlinkClick r:id="rId2" action="ppaction://hlinksldjump"/>
              </a:rPr>
              <a:t>Législation de la formation professionnelle</a:t>
            </a:r>
            <a:endParaRPr lang="fr-FR" dirty="0"/>
          </a:p>
          <a:p>
            <a:pPr marL="0" indent="0">
              <a:buNone/>
            </a:pPr>
            <a:r>
              <a:rPr lang="fr-FR" u="sng" dirty="0">
                <a:hlinkClick r:id="rId3" action="ppaction://hlinksldjump"/>
              </a:rPr>
              <a:t>Partie 1 : Les obligations liées aux sessions de formation</a:t>
            </a:r>
            <a:endParaRPr lang="fr-FR" u="sng" dirty="0"/>
          </a:p>
          <a:p>
            <a:r>
              <a:rPr lang="fr-FR" dirty="0">
                <a:hlinkClick r:id="rId4" action="ppaction://hlinksldjump"/>
              </a:rPr>
              <a:t>La présentation de la prestation à destination du public</a:t>
            </a:r>
            <a:endParaRPr lang="fr-FR" dirty="0"/>
          </a:p>
          <a:p>
            <a:r>
              <a:rPr lang="fr-FR" dirty="0">
                <a:hlinkClick r:id="rId5" action="ppaction://hlinksldjump"/>
              </a:rPr>
              <a:t>Moyens pédagogiques utilisés</a:t>
            </a:r>
            <a:endParaRPr lang="fr-FR" dirty="0"/>
          </a:p>
          <a:p>
            <a:r>
              <a:rPr lang="fr-FR" dirty="0">
                <a:hlinkClick r:id="rId6" action="ppaction://hlinksldjump"/>
              </a:rPr>
              <a:t>Livret d’accueil</a:t>
            </a:r>
            <a:endParaRPr lang="fr-FR" dirty="0"/>
          </a:p>
          <a:p>
            <a:r>
              <a:rPr lang="fr-FR" dirty="0">
                <a:hlinkClick r:id="rId7" action="ppaction://hlinksldjump"/>
              </a:rPr>
              <a:t>En amont de la formation</a:t>
            </a:r>
            <a:endParaRPr lang="fr-FR" dirty="0"/>
          </a:p>
          <a:p>
            <a:r>
              <a:rPr lang="fr-FR" dirty="0">
                <a:hlinkClick r:id="rId8" action="ppaction://hlinksldjump"/>
              </a:rPr>
              <a:t>Le jour J</a:t>
            </a:r>
            <a:endParaRPr lang="fr-FR" dirty="0"/>
          </a:p>
          <a:p>
            <a:r>
              <a:rPr lang="fr-FR" dirty="0">
                <a:hlinkClick r:id="rId9" action="ppaction://hlinksldjump"/>
              </a:rPr>
              <a:t>Après la formation</a:t>
            </a:r>
            <a:endParaRPr lang="fr-FR" dirty="0"/>
          </a:p>
          <a:p>
            <a:pPr marL="0" indent="0">
              <a:buNone/>
            </a:pPr>
            <a:r>
              <a:rPr lang="fr-FR" u="sng" dirty="0">
                <a:hlinkClick r:id="rId10" action="ppaction://hlinksldjump"/>
              </a:rPr>
              <a:t>Partie 2 : Les obligations des formateurs</a:t>
            </a:r>
            <a:endParaRPr lang="fr-FR" u="sng" dirty="0"/>
          </a:p>
          <a:p>
            <a:r>
              <a:rPr lang="fr-FR" dirty="0">
                <a:hlinkClick r:id="rId11" action="ppaction://hlinksldjump"/>
              </a:rPr>
              <a:t>Formation continue des formateurs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03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Législation de la formation professionnelle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1"/>
            <a:ext cx="9520158" cy="4037749"/>
          </a:xfrm>
        </p:spPr>
        <p:txBody>
          <a:bodyPr>
            <a:normAutofit fontScale="92500"/>
          </a:bodyPr>
          <a:lstStyle/>
          <a:p>
            <a:r>
              <a:rPr lang="fr-FR" dirty="0"/>
              <a:t>La formation professionnelle est réglementée par le code du travail. </a:t>
            </a:r>
          </a:p>
          <a:p>
            <a:pPr lvl="1"/>
            <a:r>
              <a:rPr lang="fr-FR" dirty="0"/>
              <a:t>Article L6111-1 à L6523-7</a:t>
            </a:r>
          </a:p>
          <a:p>
            <a:r>
              <a:rPr lang="fr-FR" dirty="0"/>
              <a:t>Chaque organisme de formation peut être contrôlé pour la conformité de ses actions :</a:t>
            </a:r>
          </a:p>
          <a:p>
            <a:pPr lvl="1"/>
            <a:r>
              <a:rPr lang="fr-FR" dirty="0"/>
              <a:t>Par la DREETS (anciennement DIRECCTE) </a:t>
            </a:r>
          </a:p>
          <a:p>
            <a:pPr lvl="1"/>
            <a:r>
              <a:rPr lang="fr-FR" dirty="0"/>
              <a:t>Par un organisme pour la qualité des formations via la certification QUALIOPI </a:t>
            </a:r>
          </a:p>
          <a:p>
            <a:pPr lvl="2"/>
            <a:r>
              <a:rPr lang="fr-FR" dirty="0"/>
              <a:t>Pour Odyssée : c’est l’AFNOR (2021-2024)</a:t>
            </a:r>
          </a:p>
          <a:p>
            <a:r>
              <a:rPr lang="fr-FR" dirty="0"/>
              <a:t>En cas de non-conformité, l’organisme de formation peut encourir :</a:t>
            </a:r>
          </a:p>
          <a:p>
            <a:pPr lvl="1"/>
            <a:r>
              <a:rPr lang="fr-FR" dirty="0"/>
              <a:t>Une amende forfaitaire</a:t>
            </a:r>
          </a:p>
          <a:p>
            <a:pPr lvl="1"/>
            <a:r>
              <a:rPr lang="fr-FR" dirty="0"/>
              <a:t>Un retrait de sa certification QUALIOPI</a:t>
            </a:r>
          </a:p>
          <a:p>
            <a:pPr lvl="1"/>
            <a:r>
              <a:rPr lang="fr-FR" dirty="0"/>
              <a:t>Un retrait de son numéro d’agrément</a:t>
            </a:r>
          </a:p>
        </p:txBody>
      </p:sp>
    </p:spTree>
    <p:extLst>
      <p:ext uri="{BB962C8B-B14F-4D97-AF65-F5344CB8AC3E}">
        <p14:creationId xmlns:p14="http://schemas.microsoft.com/office/powerpoint/2010/main" val="52590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Partie 1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5" y="3531204"/>
            <a:ext cx="8888067" cy="977621"/>
          </a:xfrm>
        </p:spPr>
        <p:txBody>
          <a:bodyPr>
            <a:normAutofit/>
          </a:bodyPr>
          <a:lstStyle/>
          <a:p>
            <a:r>
              <a:rPr lang="fr-FR" sz="2400" dirty="0"/>
              <a:t>Les obligations liées aux bilans de compétences</a:t>
            </a:r>
          </a:p>
        </p:txBody>
      </p:sp>
    </p:spTree>
    <p:extLst>
      <p:ext uri="{BB962C8B-B14F-4D97-AF65-F5344CB8AC3E}">
        <p14:creationId xmlns:p14="http://schemas.microsoft.com/office/powerpoint/2010/main" val="339080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La présentation de la prestation à destination du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4" y="2368669"/>
            <a:ext cx="9802088" cy="2325950"/>
          </a:xfrm>
        </p:spPr>
        <p:txBody>
          <a:bodyPr>
            <a:normAutofit fontScale="92500"/>
          </a:bodyPr>
          <a:lstStyle/>
          <a:p>
            <a:pPr algn="just"/>
            <a:r>
              <a:rPr lang="fr-FR" dirty="0"/>
              <a:t>Ces informations doivent être </a:t>
            </a:r>
            <a:r>
              <a:rPr lang="fr-FR" b="1" dirty="0"/>
              <a:t>disponibles et accessibles </a:t>
            </a:r>
            <a:r>
              <a:rPr lang="fr-FR" dirty="0"/>
              <a:t>pour tous les bénéficiaires des formations : site internet d’Odyssée, site internet personnel, plaquettes… </a:t>
            </a:r>
          </a:p>
          <a:p>
            <a:pPr algn="just"/>
            <a:r>
              <a:rPr lang="fr-FR" dirty="0"/>
              <a:t>Toutes les informations nécessaires se retrouvent dans les fiches de présentation pour le site d’Odyssée disponibles sur le yeswiki. Elle est en partie déjà </a:t>
            </a:r>
            <a:r>
              <a:rPr lang="fr-FR" dirty="0" err="1"/>
              <a:t>pré-remplie</a:t>
            </a:r>
            <a:r>
              <a:rPr lang="fr-FR" dirty="0"/>
              <a:t>.</a:t>
            </a:r>
          </a:p>
          <a:p>
            <a:pPr algn="just"/>
            <a:r>
              <a:rPr lang="fr-FR" dirty="0"/>
              <a:t>« </a:t>
            </a:r>
            <a:r>
              <a:rPr lang="fr-FR" dirty="0">
                <a:hlinkClick r:id="rId2" action="ppaction://hlinkfile"/>
              </a:rPr>
              <a:t>Fiche présentation Bilan de compétences </a:t>
            </a:r>
            <a:r>
              <a:rPr lang="fr-FR" dirty="0"/>
              <a:t>»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232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présentation de la prestation à destination du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28825"/>
            <a:ext cx="4837529" cy="387191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fr-FR" dirty="0"/>
              <a:t>Préciser qu’il n’y a pas de </a:t>
            </a:r>
            <a:r>
              <a:rPr lang="fr-FR" dirty="0" err="1"/>
              <a:t>pré-requis</a:t>
            </a:r>
            <a:r>
              <a:rPr lang="fr-FR" dirty="0"/>
              <a:t> pour entrer en formation</a:t>
            </a:r>
          </a:p>
          <a:p>
            <a:pPr algn="just"/>
            <a:r>
              <a:rPr lang="fr-FR" dirty="0"/>
              <a:t>Objectifs de l’action</a:t>
            </a:r>
          </a:p>
          <a:p>
            <a:pPr algn="just"/>
            <a:r>
              <a:rPr lang="fr-FR" dirty="0"/>
              <a:t>Durée de l’action</a:t>
            </a:r>
          </a:p>
          <a:p>
            <a:pPr algn="just"/>
            <a:r>
              <a:rPr lang="fr-FR" dirty="0"/>
              <a:t>Modalités et délais d’accès (présentiel, FOAD…)</a:t>
            </a:r>
          </a:p>
          <a:p>
            <a:pPr algn="just"/>
            <a:r>
              <a:rPr lang="fr-FR" dirty="0"/>
              <a:t>Tarifs (préciser quand il y a plusieurs tarifs)</a:t>
            </a:r>
          </a:p>
          <a:p>
            <a:pPr algn="just"/>
            <a:r>
              <a:rPr lang="fr-FR" dirty="0"/>
              <a:t>Contacts</a:t>
            </a:r>
          </a:p>
          <a:p>
            <a:pPr algn="just"/>
            <a:r>
              <a:rPr lang="fr-FR" dirty="0"/>
              <a:t>Méthodes pédagogiques</a:t>
            </a:r>
          </a:p>
          <a:p>
            <a:pPr algn="just"/>
            <a:r>
              <a:rPr lang="fr-FR" dirty="0"/>
              <a:t>Modalités d’évaluations</a:t>
            </a:r>
          </a:p>
          <a:p>
            <a:pPr algn="just"/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1037E0A-D23B-4D07-9C5D-D9AE03555E0C}"/>
              </a:ext>
            </a:extLst>
          </p:cNvPr>
          <p:cNvSpPr txBox="1">
            <a:spLocks/>
          </p:cNvSpPr>
          <p:nvPr/>
        </p:nvSpPr>
        <p:spPr>
          <a:xfrm>
            <a:off x="6729413" y="2028825"/>
            <a:ext cx="5194717" cy="4143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Accessibilité aux personnes en situation de handicap</a:t>
            </a:r>
          </a:p>
          <a:p>
            <a:pPr algn="just"/>
            <a:r>
              <a:rPr lang="fr-FR" dirty="0"/>
              <a:t>Indicateurs de résultats (taux de satisfaction, taux de retours d’enquêtes, taux d’interruption en cours de prestation…) </a:t>
            </a:r>
          </a:p>
          <a:p>
            <a:pPr lvl="1" algn="just"/>
            <a:r>
              <a:rPr lang="fr-FR" dirty="0"/>
              <a:t>Les informations sont disponibles via formadmin</a:t>
            </a:r>
          </a:p>
        </p:txBody>
      </p:sp>
    </p:spTree>
    <p:extLst>
      <p:ext uri="{BB962C8B-B14F-4D97-AF65-F5344CB8AC3E}">
        <p14:creationId xmlns:p14="http://schemas.microsoft.com/office/powerpoint/2010/main" val="391608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Moyens pédagogiques utilisés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7" y="2212152"/>
            <a:ext cx="10141645" cy="40759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Remplir la fiche répertoriant les moyens pédagogiques utilisés dans le cadre de l’activité de bilan de compétences. </a:t>
            </a:r>
          </a:p>
          <a:p>
            <a:pPr algn="just"/>
            <a:r>
              <a:rPr lang="fr-FR" dirty="0"/>
              <a:t>Elle reprend les moyens humains, les moyens matériels, les moyens techniques. Pour chaque partie, préciser quels éléments de preuve sont apportés et les joindre à la fiche.</a:t>
            </a:r>
          </a:p>
          <a:p>
            <a:pPr algn="just"/>
            <a:r>
              <a:rPr lang="fr-FR" dirty="0"/>
              <a:t>Préciser également la méthodologie et les outils utilisés dans le cadre de la phase préliminaire. </a:t>
            </a:r>
          </a:p>
          <a:p>
            <a:pPr lvl="1" algn="just"/>
            <a:r>
              <a:rPr lang="fr-FR" dirty="0"/>
              <a:t>Un questionnaire d’entretien préalable au BC est disponible dans le yeswiki</a:t>
            </a:r>
          </a:p>
          <a:p>
            <a:pPr algn="just"/>
            <a:r>
              <a:rPr lang="fr-FR" dirty="0"/>
              <a:t>Inclure la fiche et les éléments de preuve dans la partie « formation - documents » de votre espace formadmin. </a:t>
            </a:r>
          </a:p>
          <a:p>
            <a:pPr algn="just"/>
            <a:r>
              <a:rPr lang="fr-FR" dirty="0"/>
              <a:t>Cette fiche et les éléments de preuve qui vont avec sont à destination des organismes de contrôle.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687094" y="2145737"/>
            <a:ext cx="9802088" cy="2044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199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Livret d’accueil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534695" y="2539903"/>
            <a:ext cx="9445504" cy="33473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dirty="0"/>
              <a:t>Le livret d’accueil permet de présenter votre accompagnement au Bilan de compétences. Il reprend les informations obligatoires à transmettre au bénéficiaire. </a:t>
            </a:r>
          </a:p>
          <a:p>
            <a:pPr lvl="1" algn="just"/>
            <a:r>
              <a:rPr lang="fr-FR" sz="2000" dirty="0"/>
              <a:t>Notamment la déontologie et le cadre légal du BC</a:t>
            </a:r>
          </a:p>
          <a:p>
            <a:pPr algn="just"/>
            <a:r>
              <a:rPr lang="fr-FR" sz="2400" dirty="0"/>
              <a:t>Chaque formateurice adapte le livret d’accueil </a:t>
            </a:r>
            <a:r>
              <a:rPr lang="fr-FR" sz="2400" dirty="0" err="1"/>
              <a:t>pré-rempli</a:t>
            </a:r>
            <a:r>
              <a:rPr lang="fr-FR" sz="2400" dirty="0"/>
              <a:t> à ses pratiques</a:t>
            </a:r>
            <a:r>
              <a:rPr lang="fr-FR" dirty="0"/>
              <a:t>.</a:t>
            </a:r>
          </a:p>
          <a:p>
            <a:pPr lvl="1" algn="just"/>
            <a:r>
              <a:rPr lang="fr-FR" dirty="0"/>
              <a:t>Il est disponible dans le yeswiki et dans le formadmin</a:t>
            </a:r>
          </a:p>
          <a:p>
            <a:pPr lvl="1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32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amont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255429"/>
            <a:ext cx="9793211" cy="3515056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Rédiger une fiche présentation du BC et la publier sur le site internet d’Odyssée</a:t>
            </a:r>
          </a:p>
          <a:p>
            <a:r>
              <a:rPr lang="fr-FR" dirty="0"/>
              <a:t>Rédiger les moyens pédagogiques utilisés et le livret d’accueil</a:t>
            </a:r>
          </a:p>
          <a:p>
            <a:r>
              <a:rPr lang="fr-FR" dirty="0"/>
              <a:t>Renseigner les informations de la session dans </a:t>
            </a:r>
            <a:r>
              <a:rPr lang="fr-FR" b="1" dirty="0"/>
              <a:t>le </a:t>
            </a:r>
            <a:r>
              <a:rPr lang="fr-FR" b="1" dirty="0" err="1"/>
              <a:t>formadmin</a:t>
            </a:r>
            <a:r>
              <a:rPr lang="fr-FR" b="1" dirty="0"/>
              <a:t> </a:t>
            </a:r>
            <a:r>
              <a:rPr lang="fr-FR" dirty="0"/>
              <a:t>pour pouvoir éditer les documents relatifs à celle-ci</a:t>
            </a:r>
          </a:p>
          <a:p>
            <a:r>
              <a:rPr lang="fr-FR" dirty="0"/>
              <a:t>Envoyer une convention ou un contrat de formation au client en deux exemplaires</a:t>
            </a:r>
          </a:p>
          <a:p>
            <a:pPr lvl="1"/>
            <a:r>
              <a:rPr lang="fr-FR" dirty="0"/>
              <a:t>Ce document est par signé Gisèle, par le client et par le ou la </a:t>
            </a:r>
            <a:r>
              <a:rPr lang="fr-FR" dirty="0" err="1"/>
              <a:t>formateur.trice</a:t>
            </a:r>
            <a:endParaRPr lang="fr-FR" dirty="0"/>
          </a:p>
          <a:p>
            <a:pPr lvl="1"/>
            <a:r>
              <a:rPr lang="fr-FR" dirty="0"/>
              <a:t>Joindre l</a:t>
            </a:r>
            <a:r>
              <a:rPr lang="fr-FR" dirty="0">
                <a:solidFill>
                  <a:srgbClr val="8FC639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’Annexe à la convention </a:t>
            </a:r>
            <a:r>
              <a:rPr lang="fr-FR" dirty="0"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disponible dans le </a:t>
            </a:r>
            <a:r>
              <a:rPr lang="fr-FR" dirty="0" err="1"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yeswiki</a:t>
            </a:r>
            <a:endParaRPr lang="fr-FR" dirty="0"/>
          </a:p>
          <a:p>
            <a:pPr lvl="1"/>
            <a:r>
              <a:rPr lang="fr-FR" b="1" dirty="0"/>
              <a:t>A envoyer via </a:t>
            </a:r>
            <a:r>
              <a:rPr lang="fr-FR" b="1" dirty="0" err="1"/>
              <a:t>formadmin</a:t>
            </a:r>
            <a:endParaRPr lang="fr-FR" b="1" dirty="0"/>
          </a:p>
          <a:p>
            <a:r>
              <a:rPr lang="fr-FR" dirty="0"/>
              <a:t>Envoyer une convocation au bénéficiaire</a:t>
            </a:r>
          </a:p>
          <a:p>
            <a:pPr lvl="1"/>
            <a:r>
              <a:rPr lang="fr-FR" b="1" dirty="0"/>
              <a:t>A envoyer via </a:t>
            </a:r>
            <a:r>
              <a:rPr lang="fr-FR" b="1" dirty="0" err="1"/>
              <a:t>formadmin</a:t>
            </a:r>
            <a:endParaRPr lang="fr-FR" b="1" dirty="0"/>
          </a:p>
          <a:p>
            <a:pPr lvl="1"/>
            <a:r>
              <a:rPr lang="fr-FR" dirty="0"/>
              <a:t>Modifier et joindre avec la convocation : </a:t>
            </a:r>
            <a:r>
              <a:rPr lang="fr-FR" dirty="0">
                <a:hlinkClick r:id="rId3" action="ppaction://hlinkfile"/>
              </a:rPr>
              <a:t>le livret d’accueil </a:t>
            </a:r>
            <a:r>
              <a:rPr lang="fr-FR" dirty="0"/>
              <a:t>: disponible dans yeswiki</a:t>
            </a:r>
          </a:p>
        </p:txBody>
      </p:sp>
    </p:spTree>
    <p:extLst>
      <p:ext uri="{BB962C8B-B14F-4D97-AF65-F5344CB8AC3E}">
        <p14:creationId xmlns:p14="http://schemas.microsoft.com/office/powerpoint/2010/main" val="417169269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1211</TotalTime>
  <Words>972</Words>
  <Application>Microsoft Office PowerPoint</Application>
  <PresentationFormat>Grand écran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Palatino Linotype</vt:lpstr>
      <vt:lpstr>Galerie</vt:lpstr>
      <vt:lpstr>Les obligations des formateurices –  Bilan de compétences</vt:lpstr>
      <vt:lpstr>Sommaire</vt:lpstr>
      <vt:lpstr>Législation de la formation professionnelle</vt:lpstr>
      <vt:lpstr>Partie 1 </vt:lpstr>
      <vt:lpstr>La présentation de la prestation à destination du public</vt:lpstr>
      <vt:lpstr>La présentation de la prestation à destination du public</vt:lpstr>
      <vt:lpstr>Moyens pédagogiques utilisés</vt:lpstr>
      <vt:lpstr>Livret d’accueil</vt:lpstr>
      <vt:lpstr>En amont de la formation</vt:lpstr>
      <vt:lpstr>Le jour J</vt:lpstr>
      <vt:lpstr>Après l’action</vt:lpstr>
      <vt:lpstr>Après l’action</vt:lpstr>
      <vt:lpstr>Après l’action</vt:lpstr>
      <vt:lpstr>Partie 2</vt:lpstr>
      <vt:lpstr>Formation continue des formateurices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L’administratif pour une session de formation</dc:title>
  <dc:creator>ODYSSEE CREATION</dc:creator>
  <cp:lastModifiedBy>ODYSSEE CREATION</cp:lastModifiedBy>
  <cp:revision>68</cp:revision>
  <dcterms:created xsi:type="dcterms:W3CDTF">2021-03-15T15:27:34Z</dcterms:created>
  <dcterms:modified xsi:type="dcterms:W3CDTF">2021-05-20T16:13:23Z</dcterms:modified>
</cp:coreProperties>
</file>