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74" r:id="rId3"/>
    <p:sldId id="257" r:id="rId4"/>
    <p:sldId id="272" r:id="rId5"/>
    <p:sldId id="261" r:id="rId6"/>
    <p:sldId id="263" r:id="rId7"/>
    <p:sldId id="264" r:id="rId8"/>
    <p:sldId id="269" r:id="rId9"/>
    <p:sldId id="268" r:id="rId10"/>
    <p:sldId id="277" r:id="rId11"/>
    <p:sldId id="276" r:id="rId12"/>
    <p:sldId id="278" r:id="rId13"/>
    <p:sldId id="266" r:id="rId14"/>
    <p:sldId id="279" r:id="rId15"/>
    <p:sldId id="258" r:id="rId16"/>
    <p:sldId id="259" r:id="rId17"/>
    <p:sldId id="260" r:id="rId18"/>
    <p:sldId id="270" r:id="rId19"/>
    <p:sldId id="275" r:id="rId20"/>
    <p:sldId id="273" r:id="rId21"/>
    <p:sldId id="271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67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Style moyen 1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Style moyen 4 - Accentuatio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A111915-BE36-4E01-A7E5-04B1672EAD32}" styleName="Style léger 2 - Accentuation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062" autoAdjust="0"/>
    <p:restoredTop sz="94660"/>
  </p:normalViewPr>
  <p:slideViewPr>
    <p:cSldViewPr snapToGrid="0">
      <p:cViewPr varScale="1">
        <p:scale>
          <a:sx n="86" d="100"/>
          <a:sy n="86" d="100"/>
        </p:scale>
        <p:origin x="648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6/8/2021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../Aide%20&#224;%20la%20r&#233;daction%20programme%20p&#233;dagogique.doc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Livret%20d'accueil%20V2.doc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10.xml"/><Relationship Id="rId13" Type="http://schemas.openxmlformats.org/officeDocument/2006/relationships/slide" Target="slide17.xml"/><Relationship Id="rId3" Type="http://schemas.openxmlformats.org/officeDocument/2006/relationships/slide" Target="slide4.xml"/><Relationship Id="rId7" Type="http://schemas.openxmlformats.org/officeDocument/2006/relationships/slide" Target="slide9.xml"/><Relationship Id="rId12" Type="http://schemas.openxmlformats.org/officeDocument/2006/relationships/slide" Target="slide16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8.xml"/><Relationship Id="rId11" Type="http://schemas.openxmlformats.org/officeDocument/2006/relationships/slide" Target="slide15.xml"/><Relationship Id="rId5" Type="http://schemas.openxmlformats.org/officeDocument/2006/relationships/slide" Target="slide7.xml"/><Relationship Id="rId15" Type="http://schemas.openxmlformats.org/officeDocument/2006/relationships/slide" Target="slide21.xml"/><Relationship Id="rId10" Type="http://schemas.openxmlformats.org/officeDocument/2006/relationships/slide" Target="slide13.xml"/><Relationship Id="rId4" Type="http://schemas.openxmlformats.org/officeDocument/2006/relationships/slide" Target="slide5.xml"/><Relationship Id="rId9" Type="http://schemas.openxmlformats.org/officeDocument/2006/relationships/slide" Target="slide11.xml"/><Relationship Id="rId14" Type="http://schemas.openxmlformats.org/officeDocument/2006/relationships/slide" Target="slide20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../QUALIOPI/Fiche%20Actions%20de%20formation%20site%20internet%20-%20Actions%20de%20formation%20.docx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Questionnaire%20pr&#233;alable%20&#224;%20l'entr&#233;e%20en%20formation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Les obligations des formateurices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/>
              <a:t>Démarche qualité </a:t>
            </a:r>
            <a:r>
              <a:rPr lang="fr-FR" dirty="0" err="1"/>
              <a:t>qualiopi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332481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: l’évaluation des acquis en cours de formation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894425" y="2583402"/>
            <a:ext cx="10403150" cy="2281561"/>
          </a:xfrm>
          <a:prstGeom prst="rect">
            <a:avLst/>
          </a:prstGeom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L’évaluation des acquis en cours de formation </a:t>
            </a:r>
          </a:p>
          <a:p>
            <a:pPr lvl="1" algn="just"/>
            <a:r>
              <a:rPr lang="fr-FR" dirty="0"/>
              <a:t>Permet de vérifier que les objectifs de chaque module sont atteints.</a:t>
            </a:r>
          </a:p>
          <a:p>
            <a:pPr lvl="1" algn="just"/>
            <a:r>
              <a:rPr lang="fr-FR" dirty="0"/>
              <a:t>Permet d’effectuer des remédiations en cours de formation en fonction de l’évolution des apprentissages des participants</a:t>
            </a:r>
          </a:p>
          <a:p>
            <a:pPr algn="just"/>
            <a:r>
              <a:rPr lang="fr-FR" dirty="0"/>
              <a:t>Elle peut prendre plusieurs formes </a:t>
            </a:r>
          </a:p>
          <a:p>
            <a:pPr lvl="1" algn="just"/>
            <a:r>
              <a:rPr lang="fr-FR" dirty="0"/>
              <a:t>Echanges avec le groupe, jeux de rôles, brainstorming, jeux, quizz…</a:t>
            </a:r>
          </a:p>
        </p:txBody>
      </p:sp>
    </p:spTree>
    <p:extLst>
      <p:ext uri="{BB962C8B-B14F-4D97-AF65-F5344CB8AC3E}">
        <p14:creationId xmlns:p14="http://schemas.microsoft.com/office/powerpoint/2010/main" val="3554755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8063" y="804519"/>
            <a:ext cx="9358206" cy="1049235"/>
          </a:xfrm>
        </p:spPr>
        <p:txBody>
          <a:bodyPr/>
          <a:lstStyle/>
          <a:p>
            <a:r>
              <a:rPr lang="fr-FR" dirty="0"/>
              <a:t>Programme de formation : l’évaluation des acquis en fin de formation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8D9F0290-6D06-49AA-BFFB-5DCB792ADF49}"/>
              </a:ext>
            </a:extLst>
          </p:cNvPr>
          <p:cNvSpPr txBox="1"/>
          <p:nvPr/>
        </p:nvSpPr>
        <p:spPr>
          <a:xfrm>
            <a:off x="964709" y="3169966"/>
            <a:ext cx="3897297" cy="1323439"/>
          </a:xfrm>
          <a:prstGeom prst="rect">
            <a:avLst/>
          </a:prstGeom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3600" dirty="0"/>
              <a:t>L’évaluation</a:t>
            </a:r>
            <a:r>
              <a:rPr lang="fr-FR" sz="4000" dirty="0"/>
              <a:t> des acquis</a:t>
            </a:r>
            <a:endParaRPr lang="fr-FR" sz="4800" dirty="0"/>
          </a:p>
        </p:txBody>
      </p:sp>
      <p:sp>
        <p:nvSpPr>
          <p:cNvPr id="8" name="Non égal 7">
            <a:extLst>
              <a:ext uri="{FF2B5EF4-FFF2-40B4-BE49-F238E27FC236}">
                <a16:creationId xmlns:a16="http://schemas.microsoft.com/office/drawing/2014/main" id="{010F74D4-EC98-438E-B71D-850D862A2928}"/>
              </a:ext>
            </a:extLst>
          </p:cNvPr>
          <p:cNvSpPr/>
          <p:nvPr/>
        </p:nvSpPr>
        <p:spPr>
          <a:xfrm>
            <a:off x="4957442" y="3130350"/>
            <a:ext cx="2515340" cy="1402672"/>
          </a:xfrm>
          <a:prstGeom prst="mathNotEqual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EF884361-5CD3-4913-B3EA-9DD5F988C550}"/>
              </a:ext>
            </a:extLst>
          </p:cNvPr>
          <p:cNvSpPr txBox="1"/>
          <p:nvPr/>
        </p:nvSpPr>
        <p:spPr>
          <a:xfrm>
            <a:off x="7568218" y="2862190"/>
            <a:ext cx="3986074" cy="1938992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sz="4000" dirty="0"/>
              <a:t>L’évaluation de la satisfaction à chaud et à froid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5E8D81B4-C631-421B-96ED-C7A19FF4D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61668" y="804519"/>
            <a:ext cx="1667634" cy="146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253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: l’évaluation des acquis en fin de formation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534695" y="2642777"/>
            <a:ext cx="9802087" cy="18493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L’évaluation des acquis en fin de formation </a:t>
            </a:r>
          </a:p>
          <a:p>
            <a:pPr lvl="1" algn="just"/>
            <a:r>
              <a:rPr lang="fr-FR" dirty="0"/>
              <a:t>Permet de mesurer l’atteinte des objectifs de la formation pour le bénéficiaire</a:t>
            </a:r>
          </a:p>
          <a:p>
            <a:pPr algn="just"/>
            <a:r>
              <a:rPr lang="fr-FR" dirty="0"/>
              <a:t>Cette évaluation détermine la validation des acquis de la formation sanctionnée par l’envoi du document « attestation des compétences » via le formadmin. </a:t>
            </a:r>
          </a:p>
        </p:txBody>
      </p:sp>
    </p:spTree>
    <p:extLst>
      <p:ext uri="{BB962C8B-B14F-4D97-AF65-F5344CB8AC3E}">
        <p14:creationId xmlns:p14="http://schemas.microsoft.com/office/powerpoint/2010/main" val="3739468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: les objectifs, le contenu et les outils d’évaluation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056440" y="2029956"/>
            <a:ext cx="9880843" cy="443811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>
                <a:hlinkClick r:id="rId2" action="ppaction://hlinkfile"/>
              </a:rPr>
              <a:t>Outil d’aide à la rédaction d’un programme pédagogique disponible dans le </a:t>
            </a:r>
            <a:r>
              <a:rPr lang="fr-FR" dirty="0" err="1">
                <a:hlinkClick r:id="rId2" action="ppaction://hlinkfile"/>
              </a:rPr>
              <a:t>yeswiki</a:t>
            </a:r>
            <a:endParaRPr lang="fr-FR" dirty="0"/>
          </a:p>
        </p:txBody>
      </p:sp>
      <p:graphicFrame>
        <p:nvGraphicFramePr>
          <p:cNvPr id="11" name="Tableau 10">
            <a:extLst>
              <a:ext uri="{FF2B5EF4-FFF2-40B4-BE49-F238E27FC236}">
                <a16:creationId xmlns:a16="http://schemas.microsoft.com/office/drawing/2014/main" id="{81E82A77-3C22-412B-A4E8-4E73F3EBFCA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649200"/>
              </p:ext>
            </p:extLst>
          </p:nvPr>
        </p:nvGraphicFramePr>
        <p:xfrm>
          <a:off x="825625" y="2649970"/>
          <a:ext cx="10733104" cy="3032977"/>
        </p:xfrm>
        <a:graphic>
          <a:graphicData uri="http://schemas.openxmlformats.org/drawingml/2006/table">
            <a:tbl>
              <a:tblPr firstRow="1" firstCol="1" bandRow="1">
                <a:tableStyleId>{5A111915-BE36-4E01-A7E5-04B1672EAD32}</a:tableStyleId>
              </a:tblPr>
              <a:tblGrid>
                <a:gridCol w="761610">
                  <a:extLst>
                    <a:ext uri="{9D8B030D-6E8A-4147-A177-3AD203B41FA5}">
                      <a16:colId xmlns:a16="http://schemas.microsoft.com/office/drawing/2014/main" val="3608954176"/>
                    </a:ext>
                  </a:extLst>
                </a:gridCol>
                <a:gridCol w="2468138">
                  <a:extLst>
                    <a:ext uri="{9D8B030D-6E8A-4147-A177-3AD203B41FA5}">
                      <a16:colId xmlns:a16="http://schemas.microsoft.com/office/drawing/2014/main" val="4066179660"/>
                    </a:ext>
                  </a:extLst>
                </a:gridCol>
                <a:gridCol w="2637641">
                  <a:extLst>
                    <a:ext uri="{9D8B030D-6E8A-4147-A177-3AD203B41FA5}">
                      <a16:colId xmlns:a16="http://schemas.microsoft.com/office/drawing/2014/main" val="1363956854"/>
                    </a:ext>
                  </a:extLst>
                </a:gridCol>
                <a:gridCol w="2737348">
                  <a:extLst>
                    <a:ext uri="{9D8B030D-6E8A-4147-A177-3AD203B41FA5}">
                      <a16:colId xmlns:a16="http://schemas.microsoft.com/office/drawing/2014/main" val="1032318440"/>
                    </a:ext>
                  </a:extLst>
                </a:gridCol>
                <a:gridCol w="2128367">
                  <a:extLst>
                    <a:ext uri="{9D8B030D-6E8A-4147-A177-3AD203B41FA5}">
                      <a16:colId xmlns:a16="http://schemas.microsoft.com/office/drawing/2014/main" val="3553746193"/>
                    </a:ext>
                  </a:extLst>
                </a:gridCol>
              </a:tblGrid>
              <a:tr h="251597">
                <a:tc gridSpan="5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600" dirty="0">
                          <a:effectLst/>
                        </a:rPr>
                        <a:t>Programme pédagogique 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rgbClr val="23679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82293"/>
                  </a:ext>
                </a:extLst>
              </a:tr>
              <a:tr h="167731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accent5"/>
                          </a:solidFill>
                          <a:effectLst/>
                        </a:rPr>
                        <a:t>Procédure de positionnement</a:t>
                      </a:r>
                      <a:endParaRPr lang="fr-FR" sz="1100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effectLst/>
                        </a:rPr>
                        <a:t>Les procédures permettant d’évaluer les acquis des bénéficiaires à l’entrée de la prestation.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4952266"/>
                  </a:ext>
                </a:extLst>
              </a:tr>
              <a:tr h="167731">
                <a:tc gridSpan="2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>
                          <a:solidFill>
                            <a:schemeClr val="tx1"/>
                          </a:solidFill>
                          <a:effectLst/>
                        </a:rPr>
                        <a:t>Conditions d’accès (pré-requis), entretien, quizz, exercices, tests, brainstorming…</a:t>
                      </a:r>
                      <a:endParaRPr lang="fr-FR" sz="11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5965477"/>
                  </a:ext>
                </a:extLst>
              </a:tr>
              <a:tr h="183725">
                <a:tc gridSpan="5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Module 1 : objectif module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2610124"/>
                  </a:ext>
                </a:extLst>
              </a:tr>
              <a:tr h="24942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Durée</a:t>
                      </a:r>
                      <a:endParaRPr lang="fr-FR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Objectif spécifique</a:t>
                      </a:r>
                      <a:endParaRPr lang="fr-FR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Contenu</a:t>
                      </a:r>
                      <a:endParaRPr lang="fr-FR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Moyens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pédagogiques</a:t>
                      </a:r>
                      <a:endParaRPr lang="fr-FR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Outils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fr-FR" sz="1100" b="1" dirty="0">
                          <a:solidFill>
                            <a:schemeClr val="accent5"/>
                          </a:solidFill>
                          <a:effectLst/>
                        </a:rPr>
                        <a:t>d’évaluation</a:t>
                      </a:r>
                      <a:endParaRPr lang="fr-FR" sz="1100" b="1" dirty="0">
                        <a:solidFill>
                          <a:schemeClr val="accent5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9750172"/>
                  </a:ext>
                </a:extLst>
              </a:tr>
              <a:tr h="670924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effectLst/>
                        </a:rPr>
                        <a:t>Temps prévu par objectif</a:t>
                      </a:r>
                      <a:endParaRPr lang="fr-FR" sz="11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Ce que les participants vont apprendre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Les thématiques qui vont être abordées pour répondre à l’objectif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Les outils pédagogiques et le matériel utilisés pour aborder les thématiques 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Les outils qui vont être utilisés pour mesurer l’atteinte de l’objectif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0527660"/>
                  </a:ext>
                </a:extLst>
              </a:tr>
              <a:tr h="1006387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Identifier par un verbe d’action : (voir glossaire dans le </a:t>
                      </a:r>
                      <a:r>
                        <a:rPr lang="fr-FR" sz="1100" i="1" dirty="0" err="1">
                          <a:solidFill>
                            <a:schemeClr val="tx1"/>
                          </a:solidFill>
                          <a:effectLst/>
                        </a:rPr>
                        <a:t>yeswiki</a:t>
                      </a: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FR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Supports documentaires, vidéos, </a:t>
                      </a:r>
                      <a:r>
                        <a:rPr lang="fr-FR" sz="1100" i="1" dirty="0" err="1">
                          <a:solidFill>
                            <a:schemeClr val="tx1"/>
                          </a:solidFill>
                          <a:effectLst/>
                        </a:rPr>
                        <a:t>powerpoint</a:t>
                      </a: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, jeux de rôle, brainstorming, étude de cas, jeux, débats, post-it, paperboard, vidéoprojecteur……</a:t>
                      </a:r>
                      <a:endParaRPr lang="fr-FR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i="1" dirty="0">
                          <a:solidFill>
                            <a:schemeClr val="tx1"/>
                          </a:solidFill>
                          <a:effectLst/>
                        </a:rPr>
                        <a:t>Quizz, QCM, questionnaire, grille d’observation, brainstorming, auto-évaluation, échanges avec le groupe…</a:t>
                      </a:r>
                      <a:endParaRPr lang="fr-FR" sz="1100" i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3145720"/>
                  </a:ext>
                </a:extLst>
              </a:tr>
              <a:tr h="335462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effectLst/>
                        </a:rPr>
                        <a:t>Expliquer également les remédiations possibles</a:t>
                      </a:r>
                      <a:endParaRPr lang="fr-FR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175" cap="flat" cmpd="sng" algn="ctr">
                      <a:solidFill>
                        <a:srgbClr val="23679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236451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13884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Support de formation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534695" y="2539903"/>
            <a:ext cx="9445504" cy="177819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A l’issue de la formation, chaque stagiaire doit repartir avec un document lui permettant de retrouver les éléments importants de l’action. </a:t>
            </a:r>
          </a:p>
          <a:p>
            <a:pPr algn="just"/>
            <a:r>
              <a:rPr lang="fr-FR" dirty="0"/>
              <a:t>Ce support de formation doit être disponible dans le </a:t>
            </a:r>
            <a:r>
              <a:rPr lang="fr-FR" dirty="0" err="1"/>
              <a:t>formadmin</a:t>
            </a:r>
            <a:r>
              <a:rPr lang="fr-FR" dirty="0"/>
              <a:t>. </a:t>
            </a:r>
          </a:p>
          <a:p>
            <a:pPr lvl="1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2483217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En amont de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1853754"/>
            <a:ext cx="9793211" cy="4458269"/>
          </a:xfrm>
        </p:spPr>
        <p:txBody>
          <a:bodyPr>
            <a:normAutofit fontScale="77500" lnSpcReduction="20000"/>
          </a:bodyPr>
          <a:lstStyle/>
          <a:p>
            <a:r>
              <a:rPr lang="fr-FR" dirty="0"/>
              <a:t>Rédiger une fiche présentation de la formation et la publier sur le site internet d’Odyssée</a:t>
            </a:r>
          </a:p>
          <a:p>
            <a:r>
              <a:rPr lang="fr-FR" dirty="0"/>
              <a:t>Rédiger un programme pédagogique avec des objectifs mesurables, des outils d’évaluation pour chacun </a:t>
            </a:r>
          </a:p>
          <a:p>
            <a:r>
              <a:rPr lang="fr-FR" dirty="0"/>
              <a:t>Définir les besoins en formation des participants (via le questionnaire préalable à l’entrée en formation)</a:t>
            </a:r>
          </a:p>
          <a:p>
            <a:r>
              <a:rPr lang="fr-FR" dirty="0"/>
              <a:t>Prévoir un support de cours</a:t>
            </a:r>
          </a:p>
          <a:p>
            <a:r>
              <a:rPr lang="fr-FR" dirty="0"/>
              <a:t>Envoyer une convention ou un contrat de formation au client en deux exemplaires</a:t>
            </a:r>
          </a:p>
          <a:p>
            <a:pPr lvl="1"/>
            <a:r>
              <a:rPr lang="fr-FR" dirty="0"/>
              <a:t>Ce document est par signé Gisèle, par le client et par le ou la </a:t>
            </a:r>
            <a:r>
              <a:rPr lang="fr-FR" dirty="0" err="1"/>
              <a:t>formateur.trice</a:t>
            </a:r>
            <a:endParaRPr lang="fr-FR" dirty="0"/>
          </a:p>
          <a:p>
            <a:pPr lvl="1"/>
            <a:r>
              <a:rPr lang="fr-FR" dirty="0"/>
              <a:t>Compléter et joindre l’annexe de la convention (qui contient présentation de formation + CGV)</a:t>
            </a:r>
          </a:p>
          <a:p>
            <a:pPr lvl="1"/>
            <a:r>
              <a:rPr lang="fr-FR" dirty="0"/>
              <a:t>A envoyer via </a:t>
            </a:r>
            <a:r>
              <a:rPr lang="fr-FR" dirty="0" err="1"/>
              <a:t>formadmin</a:t>
            </a:r>
            <a:endParaRPr lang="fr-FR" dirty="0"/>
          </a:p>
          <a:p>
            <a:r>
              <a:rPr lang="fr-FR" dirty="0"/>
              <a:t>Envoyer une convocation au stagiaire</a:t>
            </a:r>
          </a:p>
          <a:p>
            <a:pPr lvl="1"/>
            <a:r>
              <a:rPr lang="fr-FR" dirty="0"/>
              <a:t>A envoyer via </a:t>
            </a:r>
            <a:r>
              <a:rPr lang="fr-FR" dirty="0" err="1"/>
              <a:t>formadmin</a:t>
            </a:r>
            <a:endParaRPr lang="fr-FR" dirty="0"/>
          </a:p>
          <a:p>
            <a:pPr lvl="1"/>
            <a:r>
              <a:rPr lang="fr-FR" dirty="0"/>
              <a:t>Compléter et joindre avec la convocation : </a:t>
            </a:r>
            <a:r>
              <a:rPr lang="fr-FR" dirty="0">
                <a:hlinkClick r:id="rId2" action="ppaction://hlinkfile"/>
              </a:rPr>
              <a:t>le livret d’accueil </a:t>
            </a:r>
            <a:r>
              <a:rPr lang="fr-FR" dirty="0"/>
              <a:t>: disponible dans Yeswiki</a:t>
            </a:r>
          </a:p>
          <a:p>
            <a:pPr lvl="1"/>
            <a:r>
              <a:rPr lang="fr-FR" dirty="0"/>
              <a:t>Joindre </a:t>
            </a:r>
            <a:r>
              <a:rPr lang="fr-FR"/>
              <a:t>le questionnaire </a:t>
            </a:r>
            <a:r>
              <a:rPr lang="fr-FR" dirty="0"/>
              <a:t>préalable à l’entrée </a:t>
            </a:r>
            <a:r>
              <a:rPr lang="fr-FR"/>
              <a:t>en formation (Annexe 2)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7169269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 jour J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29"/>
            <a:ext cx="9520158" cy="3515056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Faire signer une feuille d’émargement à chaque stagiaire</a:t>
            </a:r>
          </a:p>
          <a:p>
            <a:pPr lvl="1" algn="just"/>
            <a:r>
              <a:rPr lang="fr-FR" dirty="0"/>
              <a:t>Individuelle ou collective : tout dépend du financeur</a:t>
            </a:r>
          </a:p>
          <a:p>
            <a:pPr lvl="1" algn="just"/>
            <a:r>
              <a:rPr lang="fr-FR" dirty="0"/>
              <a:t>Pour </a:t>
            </a:r>
            <a:r>
              <a:rPr lang="fr-FR" b="1" dirty="0"/>
              <a:t>chaque demi-journées</a:t>
            </a:r>
            <a:r>
              <a:rPr lang="fr-FR" dirty="0"/>
              <a:t>, la feuille d’émargement doit faire apparaitre </a:t>
            </a:r>
          </a:p>
          <a:p>
            <a:pPr lvl="2" algn="just"/>
            <a:r>
              <a:rPr lang="fr-FR" dirty="0"/>
              <a:t>La date, l’intitulé de la formation, la signature du formateur, la signature du stagiaire</a:t>
            </a:r>
          </a:p>
          <a:p>
            <a:pPr lvl="2" algn="just"/>
            <a:r>
              <a:rPr lang="fr-FR" dirty="0"/>
              <a:t>Imprimables dans le logiciel </a:t>
            </a:r>
            <a:r>
              <a:rPr lang="fr-FR" dirty="0" err="1"/>
              <a:t>formadmin</a:t>
            </a:r>
            <a:endParaRPr lang="fr-FR" dirty="0"/>
          </a:p>
          <a:p>
            <a:pPr algn="just"/>
            <a:r>
              <a:rPr lang="fr-FR" dirty="0"/>
              <a:t>A la fin de la session : Evaluer les acquis des stagiaires en fonction des objectifs fixés par le programme</a:t>
            </a:r>
          </a:p>
          <a:p>
            <a:pPr algn="just"/>
            <a:r>
              <a:rPr lang="fr-FR" dirty="0"/>
              <a:t>Transmettre un support de cours aux participants</a:t>
            </a:r>
          </a:p>
        </p:txBody>
      </p:sp>
    </p:spTree>
    <p:extLst>
      <p:ext uri="{BB962C8B-B14F-4D97-AF65-F5344CB8AC3E}">
        <p14:creationId xmlns:p14="http://schemas.microsoft.com/office/powerpoint/2010/main" val="944035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30"/>
            <a:ext cx="9520158" cy="2748818"/>
          </a:xfrm>
        </p:spPr>
        <p:txBody>
          <a:bodyPr>
            <a:normAutofit fontScale="85000" lnSpcReduction="10000"/>
          </a:bodyPr>
          <a:lstStyle/>
          <a:p>
            <a:r>
              <a:rPr lang="fr-FR" dirty="0"/>
              <a:t>Envoyer un questionnaire de satisfaction de la formation : Via </a:t>
            </a:r>
            <a:r>
              <a:rPr lang="fr-FR" dirty="0" err="1"/>
              <a:t>formadmin</a:t>
            </a:r>
            <a:endParaRPr lang="fr-FR" dirty="0"/>
          </a:p>
          <a:p>
            <a:pPr lvl="1"/>
            <a:r>
              <a:rPr lang="fr-FR" dirty="0"/>
              <a:t>Aux stagiaires</a:t>
            </a:r>
          </a:p>
          <a:p>
            <a:pPr lvl="1"/>
            <a:r>
              <a:rPr lang="fr-FR" dirty="0"/>
              <a:t>Au client</a:t>
            </a:r>
          </a:p>
          <a:p>
            <a:pPr lvl="1"/>
            <a:r>
              <a:rPr lang="fr-FR" dirty="0"/>
              <a:t>Au formateur : même si c’est vous. </a:t>
            </a:r>
          </a:p>
          <a:p>
            <a:pPr lvl="2"/>
            <a:r>
              <a:rPr lang="fr-FR" dirty="0"/>
              <a:t>Cela permet de prouver une démarche d’amélioration de votre action</a:t>
            </a:r>
          </a:p>
          <a:p>
            <a:pPr lvl="2"/>
            <a:r>
              <a:rPr lang="fr-FR" dirty="0"/>
              <a:t>Elle peut être à destination des OPCO ou des financeurs publics</a:t>
            </a:r>
          </a:p>
          <a:p>
            <a:r>
              <a:rPr lang="fr-FR" dirty="0"/>
              <a:t>Envoyer une attestation de présence au stagiaire (formadmin)</a:t>
            </a:r>
          </a:p>
          <a:p>
            <a:r>
              <a:rPr lang="fr-FR" dirty="0"/>
              <a:t>Envoyer une attestation de compétences au stagiaire (</a:t>
            </a:r>
            <a:r>
              <a:rPr lang="fr-FR" dirty="0" err="1"/>
              <a:t>formadmin</a:t>
            </a:r>
            <a:r>
              <a:rPr lang="fr-FR" dirty="0"/>
              <a:t>) en fonction de ses résultats</a:t>
            </a:r>
          </a:p>
          <a:p>
            <a:endParaRPr lang="fr-FR" dirty="0"/>
          </a:p>
        </p:txBody>
      </p:sp>
      <p:sp>
        <p:nvSpPr>
          <p:cNvPr id="4" name="Flèche : droite 3">
            <a:extLst>
              <a:ext uri="{FF2B5EF4-FFF2-40B4-BE49-F238E27FC236}">
                <a16:creationId xmlns:a16="http://schemas.microsoft.com/office/drawing/2014/main" id="{8BBB1391-3A23-48A9-BCF1-244D51BD2C22}"/>
              </a:ext>
            </a:extLst>
          </p:cNvPr>
          <p:cNvSpPr/>
          <p:nvPr/>
        </p:nvSpPr>
        <p:spPr>
          <a:xfrm>
            <a:off x="386733" y="542149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DCC94E2C-6508-4E5B-BB64-532CCB128868}"/>
              </a:ext>
            </a:extLst>
          </p:cNvPr>
          <p:cNvSpPr txBox="1">
            <a:spLocks/>
          </p:cNvSpPr>
          <p:nvPr/>
        </p:nvSpPr>
        <p:spPr>
          <a:xfrm>
            <a:off x="1534695" y="5286533"/>
            <a:ext cx="9775455" cy="754560"/>
          </a:xfrm>
          <a:prstGeom prst="rect">
            <a:avLst/>
          </a:prstGeom>
          <a:ln>
            <a:solidFill>
              <a:srgbClr val="92D050"/>
            </a:solidFill>
          </a:ln>
        </p:spPr>
        <p:txBody>
          <a:bodyPr vert="horz" lIns="91440" tIns="45720" rIns="91440" bIns="45720" rtlCol="0" anchor="t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fr-FR" dirty="0"/>
              <a:t>90 jours plus tard, envoyer un questionnaire de satisfaction à froid au stagiaire et au client</a:t>
            </a:r>
          </a:p>
        </p:txBody>
      </p:sp>
    </p:spTree>
    <p:extLst>
      <p:ext uri="{BB962C8B-B14F-4D97-AF65-F5344CB8AC3E}">
        <p14:creationId xmlns:p14="http://schemas.microsoft.com/office/powerpoint/2010/main" val="34692641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30"/>
            <a:ext cx="9520158" cy="3648220"/>
          </a:xfrm>
        </p:spPr>
        <p:txBody>
          <a:bodyPr>
            <a:normAutofit/>
          </a:bodyPr>
          <a:lstStyle/>
          <a:p>
            <a:r>
              <a:rPr lang="fr-FR" dirty="0"/>
              <a:t>Ajouter les documents relatifs à la session dans le </a:t>
            </a:r>
            <a:r>
              <a:rPr lang="fr-FR" dirty="0" err="1"/>
              <a:t>formadmin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Convention/contrat signés et les annexes, </a:t>
            </a:r>
          </a:p>
          <a:p>
            <a:pPr lvl="1"/>
            <a:r>
              <a:rPr lang="fr-FR" dirty="0"/>
              <a:t>Questionnaires préalable à l’entrée en formation</a:t>
            </a:r>
          </a:p>
          <a:p>
            <a:pPr lvl="1"/>
            <a:r>
              <a:rPr lang="fr-FR" dirty="0"/>
              <a:t>feuilles d’émargements, </a:t>
            </a:r>
          </a:p>
          <a:p>
            <a:pPr lvl="1"/>
            <a:r>
              <a:rPr lang="fr-FR" dirty="0"/>
              <a:t>programme détaillé de la formation, </a:t>
            </a:r>
          </a:p>
          <a:p>
            <a:pPr lvl="1"/>
            <a:r>
              <a:rPr lang="fr-FR" dirty="0"/>
              <a:t>le livret d’accueil complété, </a:t>
            </a:r>
          </a:p>
          <a:p>
            <a:pPr lvl="1"/>
            <a:r>
              <a:rPr lang="fr-FR" dirty="0"/>
              <a:t>Les outils d’évaluation des acquis des participants</a:t>
            </a:r>
          </a:p>
          <a:p>
            <a:pPr lvl="1"/>
            <a:r>
              <a:rPr lang="fr-FR" dirty="0"/>
              <a:t>les supports de formation fournis aux stagiaires. </a:t>
            </a:r>
          </a:p>
          <a:p>
            <a:pPr lvl="1"/>
            <a:r>
              <a:rPr lang="fr-FR" dirty="0"/>
              <a:t>Eventuellement documents fournis par les OPCO</a:t>
            </a:r>
          </a:p>
        </p:txBody>
      </p:sp>
    </p:spTree>
    <p:extLst>
      <p:ext uri="{BB962C8B-B14F-4D97-AF65-F5344CB8AC3E}">
        <p14:creationId xmlns:p14="http://schemas.microsoft.com/office/powerpoint/2010/main" val="37024645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Après la formation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5430"/>
            <a:ext cx="9520158" cy="3648220"/>
          </a:xfrm>
        </p:spPr>
        <p:txBody>
          <a:bodyPr>
            <a:normAutofit/>
          </a:bodyPr>
          <a:lstStyle/>
          <a:p>
            <a:r>
              <a:rPr lang="fr-FR" dirty="0"/>
              <a:t>La session de formation est clôturée dans le </a:t>
            </a:r>
            <a:r>
              <a:rPr lang="fr-FR" dirty="0" err="1"/>
              <a:t>formadmin</a:t>
            </a:r>
            <a:r>
              <a:rPr lang="fr-FR" dirty="0"/>
              <a:t> après :</a:t>
            </a:r>
          </a:p>
          <a:p>
            <a:pPr lvl="1"/>
            <a:r>
              <a:rPr lang="fr-FR" dirty="0"/>
              <a:t>Avoir envoyé les questionnaires de satisfaction via le </a:t>
            </a:r>
            <a:r>
              <a:rPr lang="fr-FR" dirty="0" err="1"/>
              <a:t>formadmin</a:t>
            </a:r>
            <a:endParaRPr lang="fr-FR" dirty="0"/>
          </a:p>
          <a:p>
            <a:pPr lvl="1"/>
            <a:r>
              <a:rPr lang="fr-FR" dirty="0"/>
              <a:t>Intégré tous les documents relatifs à la session</a:t>
            </a:r>
          </a:p>
          <a:p>
            <a:endParaRPr lang="fr-FR" dirty="0"/>
          </a:p>
          <a:p>
            <a:r>
              <a:rPr lang="fr-FR" dirty="0"/>
              <a:t>C’est la notion d’engagement qui prime pour le BPF, la session est clôturée quand elle est terminée.</a:t>
            </a:r>
          </a:p>
          <a:p>
            <a:r>
              <a:rPr lang="fr-FR" dirty="0"/>
              <a:t>Le paiement est lui, suivi via le </a:t>
            </a:r>
            <a:r>
              <a:rPr lang="fr-FR" dirty="0" err="1"/>
              <a:t>winscop</a:t>
            </a:r>
            <a:r>
              <a:rPr lang="fr-FR" dirty="0"/>
              <a:t>/ENDI.</a:t>
            </a:r>
          </a:p>
        </p:txBody>
      </p:sp>
    </p:spTree>
    <p:extLst>
      <p:ext uri="{BB962C8B-B14F-4D97-AF65-F5344CB8AC3E}">
        <p14:creationId xmlns:p14="http://schemas.microsoft.com/office/powerpoint/2010/main" val="27190269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0C2D3AE-59EE-423C-B940-A0BF407A5D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Sommaire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9A1CB3A-8488-4D08-8F95-3F519EACD7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3259" y="1988598"/>
            <a:ext cx="10210461" cy="4243526"/>
          </a:xfrm>
        </p:spPr>
        <p:txBody>
          <a:bodyPr numCol="2">
            <a:normAutofit fontScale="92500" lnSpcReduction="20000"/>
          </a:bodyPr>
          <a:lstStyle/>
          <a:p>
            <a:r>
              <a:rPr lang="fr-FR" dirty="0">
                <a:hlinkClick r:id="rId2" action="ppaction://hlinksldjump"/>
              </a:rPr>
              <a:t>Législation de la formation professionnelle</a:t>
            </a:r>
            <a:endParaRPr lang="fr-FR" dirty="0"/>
          </a:p>
          <a:p>
            <a:pPr marL="0" indent="0">
              <a:buNone/>
            </a:pPr>
            <a:r>
              <a:rPr lang="fr-FR" u="sng" dirty="0">
                <a:hlinkClick r:id="rId3" action="ppaction://hlinksldjump"/>
              </a:rPr>
              <a:t>Partie 1 : Les obligations liées aux sessions de formation</a:t>
            </a:r>
            <a:endParaRPr lang="fr-FR" u="sng" dirty="0"/>
          </a:p>
          <a:p>
            <a:r>
              <a:rPr lang="fr-FR" dirty="0">
                <a:hlinkClick r:id="rId4" action="ppaction://hlinksldjump"/>
              </a:rPr>
              <a:t>La présentation de la prestation à destination du public</a:t>
            </a:r>
            <a:endParaRPr lang="fr-FR" dirty="0"/>
          </a:p>
          <a:p>
            <a:r>
              <a:rPr lang="fr-FR" dirty="0">
                <a:hlinkClick r:id="rId5" action="ppaction://hlinksldjump"/>
              </a:rPr>
              <a:t>Programme de formation détaillé </a:t>
            </a:r>
            <a:endParaRPr lang="fr-FR" dirty="0"/>
          </a:p>
          <a:p>
            <a:r>
              <a:rPr lang="fr-FR" dirty="0">
                <a:hlinkClick r:id="rId6" action="ppaction://hlinksldjump"/>
              </a:rPr>
              <a:t>Programme de formation : les besoins des bénéficiaires</a:t>
            </a:r>
            <a:endParaRPr lang="fr-FR" dirty="0"/>
          </a:p>
          <a:p>
            <a:r>
              <a:rPr lang="fr-FR" dirty="0">
                <a:hlinkClick r:id="rId7" action="ppaction://hlinksldjump"/>
              </a:rPr>
              <a:t>Programme de formation : l’évaluation des acquis en début de formation</a:t>
            </a:r>
            <a:endParaRPr lang="fr-FR" dirty="0"/>
          </a:p>
          <a:p>
            <a:endParaRPr lang="fr-FR" dirty="0"/>
          </a:p>
          <a:p>
            <a:r>
              <a:rPr lang="fr-FR" dirty="0">
                <a:hlinkClick r:id="rId8" action="ppaction://hlinksldjump"/>
              </a:rPr>
              <a:t>Programme de formation : l’évaluation des acquis au cours de la formation</a:t>
            </a:r>
            <a:endParaRPr lang="fr-FR" dirty="0"/>
          </a:p>
          <a:p>
            <a:r>
              <a:rPr lang="fr-FR" dirty="0">
                <a:hlinkClick r:id="rId9" action="ppaction://hlinksldjump"/>
              </a:rPr>
              <a:t>Programme de formation : l’évaluation des acquis en fin de formation</a:t>
            </a:r>
            <a:endParaRPr lang="fr-FR" dirty="0"/>
          </a:p>
          <a:p>
            <a:r>
              <a:rPr lang="fr-FR" dirty="0">
                <a:hlinkClick r:id="rId10" action="ppaction://hlinksldjump"/>
              </a:rPr>
              <a:t>Programme de formation : les objectifs, le contenu et les outils d’évaluation</a:t>
            </a:r>
            <a:endParaRPr lang="fr-FR" dirty="0"/>
          </a:p>
          <a:p>
            <a:r>
              <a:rPr lang="fr-FR" dirty="0">
                <a:hlinkClick r:id="rId11" action="ppaction://hlinksldjump"/>
              </a:rPr>
              <a:t>En amont de la formation</a:t>
            </a:r>
            <a:endParaRPr lang="fr-FR" dirty="0"/>
          </a:p>
          <a:p>
            <a:r>
              <a:rPr lang="fr-FR" dirty="0">
                <a:hlinkClick r:id="rId12" action="ppaction://hlinksldjump"/>
              </a:rPr>
              <a:t>Le jour J</a:t>
            </a:r>
            <a:endParaRPr lang="fr-FR" dirty="0"/>
          </a:p>
          <a:p>
            <a:r>
              <a:rPr lang="fr-FR" dirty="0">
                <a:hlinkClick r:id="rId13" action="ppaction://hlinksldjump"/>
              </a:rPr>
              <a:t>Après la formation</a:t>
            </a:r>
            <a:endParaRPr lang="fr-FR" dirty="0"/>
          </a:p>
          <a:p>
            <a:pPr marL="0" indent="0">
              <a:buNone/>
            </a:pPr>
            <a:r>
              <a:rPr lang="fr-FR" u="sng" dirty="0">
                <a:hlinkClick r:id="rId14" action="ppaction://hlinksldjump"/>
              </a:rPr>
              <a:t>Partie 2 : Les obligations des formateurs</a:t>
            </a:r>
            <a:endParaRPr lang="fr-FR" u="sng" dirty="0"/>
          </a:p>
          <a:p>
            <a:r>
              <a:rPr lang="fr-FR" dirty="0">
                <a:hlinkClick r:id="rId15" action="ppaction://hlinksldjump"/>
              </a:rPr>
              <a:t>Formation continue des formateurs 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2503815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Partie 2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Les obligations des formateurices</a:t>
            </a:r>
          </a:p>
        </p:txBody>
      </p:sp>
    </p:spTree>
    <p:extLst>
      <p:ext uri="{BB962C8B-B14F-4D97-AF65-F5344CB8AC3E}">
        <p14:creationId xmlns:p14="http://schemas.microsoft.com/office/powerpoint/2010/main" val="29806190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Formation continue des formateurices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73121" y="1971342"/>
            <a:ext cx="9645757" cy="4012208"/>
          </a:xfrm>
        </p:spPr>
        <p:txBody>
          <a:bodyPr>
            <a:normAutofit/>
          </a:bodyPr>
          <a:lstStyle/>
          <a:p>
            <a:r>
              <a:rPr lang="fr-FR" dirty="0"/>
              <a:t>A ajouter dans l’espace formateur du </a:t>
            </a:r>
            <a:r>
              <a:rPr lang="fr-FR" dirty="0" err="1"/>
              <a:t>formadmin</a:t>
            </a:r>
            <a:r>
              <a:rPr lang="fr-FR" dirty="0"/>
              <a:t> :</a:t>
            </a:r>
          </a:p>
          <a:p>
            <a:pPr lvl="1"/>
            <a:r>
              <a:rPr lang="fr-FR" dirty="0"/>
              <a:t>Les documents relatifs au parcours professionnel :</a:t>
            </a:r>
          </a:p>
          <a:p>
            <a:pPr lvl="2"/>
            <a:r>
              <a:rPr lang="fr-FR" dirty="0"/>
              <a:t>CV à jour</a:t>
            </a:r>
          </a:p>
          <a:p>
            <a:pPr lvl="2"/>
            <a:r>
              <a:rPr lang="fr-FR" dirty="0"/>
              <a:t>Diplômes, certificats professionnels, attestation de formation</a:t>
            </a:r>
          </a:p>
          <a:p>
            <a:pPr lvl="2"/>
            <a:r>
              <a:rPr lang="fr-FR" dirty="0"/>
              <a:t>Fiche formateur (</a:t>
            </a:r>
            <a:r>
              <a:rPr lang="fr-FR" i="1" dirty="0"/>
              <a:t>à construire : pour l’inclure également dans le livret d’accueil</a:t>
            </a:r>
            <a:r>
              <a:rPr lang="fr-FR" dirty="0"/>
              <a:t>)</a:t>
            </a:r>
          </a:p>
          <a:p>
            <a:pPr lvl="1"/>
            <a:r>
              <a:rPr lang="fr-FR" dirty="0"/>
              <a:t>Veille et actualisation :</a:t>
            </a:r>
          </a:p>
          <a:p>
            <a:pPr lvl="2"/>
            <a:r>
              <a:rPr lang="fr-FR" dirty="0"/>
              <a:t>Ajouter les différentes veilles métiers faites sur le domaine d’intervention.</a:t>
            </a:r>
          </a:p>
          <a:p>
            <a:pPr lvl="2"/>
            <a:r>
              <a:rPr lang="fr-FR" dirty="0"/>
              <a:t>La participation aux réunions des formateurs fait aussi partie de la veille </a:t>
            </a:r>
          </a:p>
          <a:p>
            <a:pPr lvl="3"/>
            <a:r>
              <a:rPr lang="fr-FR" dirty="0"/>
              <a:t>Ajouter les feuilles d’émargement dans le formadmin </a:t>
            </a:r>
          </a:p>
          <a:p>
            <a:pPr lvl="2"/>
            <a:r>
              <a:rPr lang="fr-FR" dirty="0"/>
              <a:t>Garder chaque ancienne version de support pédagogique dans le formadmin dans la partie « formation »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98721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Législation de la formation professionnelle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15731"/>
            <a:ext cx="9520158" cy="4037749"/>
          </a:xfrm>
        </p:spPr>
        <p:txBody>
          <a:bodyPr>
            <a:normAutofit fontScale="92500"/>
          </a:bodyPr>
          <a:lstStyle/>
          <a:p>
            <a:r>
              <a:rPr lang="fr-FR" dirty="0"/>
              <a:t>La formation professionnelle est réglementée par le code du travail. </a:t>
            </a:r>
          </a:p>
          <a:p>
            <a:pPr lvl="1"/>
            <a:r>
              <a:rPr lang="fr-FR" dirty="0"/>
              <a:t>Article L6111-1 à L6523-7</a:t>
            </a:r>
          </a:p>
          <a:p>
            <a:r>
              <a:rPr lang="fr-FR" dirty="0"/>
              <a:t>Chaque organisme de formation peut être contrôlé pour la conformité de ses actions :</a:t>
            </a:r>
          </a:p>
          <a:p>
            <a:pPr lvl="1"/>
            <a:r>
              <a:rPr lang="fr-FR" dirty="0"/>
              <a:t>Par la DREETS (Anciennement la DIRECCTE) </a:t>
            </a:r>
          </a:p>
          <a:p>
            <a:pPr lvl="1"/>
            <a:r>
              <a:rPr lang="fr-FR" dirty="0"/>
              <a:t>Par un organisme pour la qualité des formations via la certification QUALIOPI </a:t>
            </a:r>
          </a:p>
          <a:p>
            <a:pPr lvl="2"/>
            <a:r>
              <a:rPr lang="fr-FR" dirty="0"/>
              <a:t>Pour Odyssée : c’est l’AFNOR (2021-2024)</a:t>
            </a:r>
          </a:p>
          <a:p>
            <a:r>
              <a:rPr lang="fr-FR" dirty="0"/>
              <a:t>En cas de non-conformité, l’organisme de formation peut encourir :</a:t>
            </a:r>
          </a:p>
          <a:p>
            <a:pPr lvl="1"/>
            <a:r>
              <a:rPr lang="fr-FR" dirty="0"/>
              <a:t>Une amende forfaitaire</a:t>
            </a:r>
          </a:p>
          <a:p>
            <a:pPr lvl="1"/>
            <a:r>
              <a:rPr lang="fr-FR" dirty="0"/>
              <a:t>Un retrait de sa certification QUALIOPI</a:t>
            </a:r>
          </a:p>
          <a:p>
            <a:pPr lvl="1"/>
            <a:r>
              <a:rPr lang="fr-FR" dirty="0"/>
              <a:t>Un retrait de son numéro d’agrément</a:t>
            </a:r>
          </a:p>
        </p:txBody>
      </p:sp>
    </p:spTree>
    <p:extLst>
      <p:ext uri="{BB962C8B-B14F-4D97-AF65-F5344CB8AC3E}">
        <p14:creationId xmlns:p14="http://schemas.microsoft.com/office/powerpoint/2010/main" val="525903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9F9E114-8E32-4C6B-A8F4-C8B5CB8B63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Partie 1 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A84C466-6C9E-4CBF-8EA3-DEEE96FE00A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400" dirty="0"/>
              <a:t>Les obligations liées aux sessions de formation</a:t>
            </a:r>
          </a:p>
        </p:txBody>
      </p:sp>
    </p:spTree>
    <p:extLst>
      <p:ext uri="{BB962C8B-B14F-4D97-AF65-F5344CB8AC3E}">
        <p14:creationId xmlns:p14="http://schemas.microsoft.com/office/powerpoint/2010/main" val="33908086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La présentation de la prestation à destination du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254928"/>
            <a:ext cx="9802088" cy="3062797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Ces informations doivent être </a:t>
            </a:r>
            <a:r>
              <a:rPr lang="fr-FR" b="1" dirty="0"/>
              <a:t>disponibles et accessibles </a:t>
            </a:r>
            <a:r>
              <a:rPr lang="fr-FR" dirty="0"/>
              <a:t>pour tous les bénéficiaires des formations : site internet d’Odyssée, site internet personnel, plaquettes… </a:t>
            </a:r>
          </a:p>
          <a:p>
            <a:pPr algn="just"/>
            <a:r>
              <a:rPr lang="fr-FR" dirty="0"/>
              <a:t>On peut distinguer la présentation de la formation (a destination du public) et le programme de la formation (document du formateur)</a:t>
            </a:r>
          </a:p>
          <a:p>
            <a:pPr algn="just"/>
            <a:r>
              <a:rPr lang="fr-FR" dirty="0"/>
              <a:t>Toutes les informations nécessaires se retrouvent dans les fiches de présentation pour le site d’Odyssée disponibles sur le </a:t>
            </a:r>
            <a:r>
              <a:rPr lang="fr-FR" dirty="0" err="1"/>
              <a:t>yeswiki</a:t>
            </a:r>
            <a:r>
              <a:rPr lang="fr-FR" dirty="0"/>
              <a:t>. </a:t>
            </a:r>
          </a:p>
          <a:p>
            <a:pPr lvl="1" algn="just"/>
            <a:r>
              <a:rPr lang="fr-FR" dirty="0"/>
              <a:t>« </a:t>
            </a:r>
            <a:r>
              <a:rPr lang="fr-FR" dirty="0">
                <a:hlinkClick r:id="rId2" action="ppaction://hlinkfile"/>
              </a:rPr>
              <a:t>Fiche présentation action de formation </a:t>
            </a:r>
            <a:r>
              <a:rPr lang="fr-FR" dirty="0"/>
              <a:t>»</a:t>
            </a:r>
          </a:p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523289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La présentation de la prestation à destination du public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4696" y="2028825"/>
            <a:ext cx="4837529" cy="387191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fr-FR" dirty="0" err="1"/>
              <a:t>Pré-requis</a:t>
            </a:r>
            <a:r>
              <a:rPr lang="fr-FR" dirty="0"/>
              <a:t> pour entrer en formation</a:t>
            </a:r>
          </a:p>
          <a:p>
            <a:pPr algn="just"/>
            <a:r>
              <a:rPr lang="fr-FR" dirty="0"/>
              <a:t>Objectifs de la formation</a:t>
            </a:r>
          </a:p>
          <a:p>
            <a:pPr algn="just"/>
            <a:r>
              <a:rPr lang="fr-FR" dirty="0"/>
              <a:t>Durée de la formation</a:t>
            </a:r>
          </a:p>
          <a:p>
            <a:pPr algn="just"/>
            <a:r>
              <a:rPr lang="fr-FR" dirty="0"/>
              <a:t>Modalités et délais d’accès (présentiel, FOAD…)</a:t>
            </a:r>
          </a:p>
          <a:p>
            <a:pPr algn="just"/>
            <a:r>
              <a:rPr lang="fr-FR" dirty="0"/>
              <a:t>Tarifs</a:t>
            </a:r>
          </a:p>
          <a:p>
            <a:pPr algn="just"/>
            <a:r>
              <a:rPr lang="fr-FR" dirty="0"/>
              <a:t>Contacts</a:t>
            </a:r>
          </a:p>
          <a:p>
            <a:pPr algn="just"/>
            <a:r>
              <a:rPr lang="fr-FR" dirty="0"/>
              <a:t>Méthodes pédagogiques</a:t>
            </a:r>
          </a:p>
          <a:p>
            <a:pPr algn="just"/>
            <a:r>
              <a:rPr lang="fr-FR" dirty="0"/>
              <a:t>Modalités d’évaluations</a:t>
            </a:r>
          </a:p>
          <a:p>
            <a:pPr algn="just"/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D1037E0A-D23B-4D07-9C5D-D9AE03555E0C}"/>
              </a:ext>
            </a:extLst>
          </p:cNvPr>
          <p:cNvSpPr txBox="1">
            <a:spLocks/>
          </p:cNvSpPr>
          <p:nvPr/>
        </p:nvSpPr>
        <p:spPr>
          <a:xfrm>
            <a:off x="6729413" y="2028825"/>
            <a:ext cx="5194717" cy="414337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Accessibilité aux personnes en situation de handicap</a:t>
            </a:r>
          </a:p>
          <a:p>
            <a:pPr algn="just"/>
            <a:r>
              <a:rPr lang="fr-FR" dirty="0"/>
              <a:t>Indicateurs de résultats (taux de satisfaction, taux de retours d’enquêtes, taux d’interruption en cours de prestation…) </a:t>
            </a:r>
          </a:p>
          <a:p>
            <a:pPr lvl="1" algn="just"/>
            <a:r>
              <a:rPr lang="fr-FR" dirty="0"/>
              <a:t>Les informations sont disponibles via </a:t>
            </a:r>
            <a:r>
              <a:rPr lang="fr-FR" dirty="0" err="1"/>
              <a:t>formadmin</a:t>
            </a:r>
            <a:endParaRPr lang="fr-FR" dirty="0"/>
          </a:p>
          <a:p>
            <a:pPr algn="just"/>
            <a:r>
              <a:rPr lang="fr-FR" sz="2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 cas de prestations conduisant à une certification professionnelle : indiquer le taux d’obtention des certifications préparées</a:t>
            </a:r>
          </a:p>
        </p:txBody>
      </p:sp>
    </p:spTree>
    <p:extLst>
      <p:ext uri="{BB962C8B-B14F-4D97-AF65-F5344CB8AC3E}">
        <p14:creationId xmlns:p14="http://schemas.microsoft.com/office/powerpoint/2010/main" val="39160816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détaillé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7536" y="2145738"/>
            <a:ext cx="10141645" cy="3615870"/>
          </a:xfrm>
        </p:spPr>
        <p:txBody>
          <a:bodyPr>
            <a:normAutofit lnSpcReduction="10000"/>
          </a:bodyPr>
          <a:lstStyle/>
          <a:p>
            <a:pPr algn="just"/>
            <a:r>
              <a:rPr lang="fr-FR" dirty="0"/>
              <a:t>Le programme détaillé reprend le déroulé pédagogique de l’action de formation</a:t>
            </a:r>
          </a:p>
          <a:p>
            <a:pPr algn="just"/>
            <a:r>
              <a:rPr lang="fr-FR" dirty="0"/>
              <a:t>Il permet de mettre en lumière l’adéquation de l’action avec les besoins des bénéficiaires</a:t>
            </a:r>
          </a:p>
          <a:p>
            <a:pPr algn="just"/>
            <a:r>
              <a:rPr lang="fr-FR" dirty="0"/>
              <a:t>On y retrouve : la répartition des modules, les objectifs pédagogiques et leurs outils d’évaluation, les thématiques abordées en cohérence avec les objectifs, les moyens pédagogiques utilisés.</a:t>
            </a:r>
          </a:p>
          <a:p>
            <a:pPr algn="just"/>
            <a:r>
              <a:rPr lang="fr-FR" dirty="0"/>
              <a:t>Lorsque l’action conduit à une certification professionnelle, il faut mentionner l’adéquation entre les contenus et les exigences de la certification visée</a:t>
            </a:r>
          </a:p>
          <a:p>
            <a:pPr algn="just"/>
            <a:r>
              <a:rPr lang="fr-FR" dirty="0"/>
              <a:t>Il est à destination des organismes de contrôle. 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687094" y="2145737"/>
            <a:ext cx="9802088" cy="2044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311992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: déterminer les besoins des bénéficiaires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D62F339-AACA-435C-B7A6-B044FAC49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7094" y="4330398"/>
            <a:ext cx="9802088" cy="1413454"/>
          </a:xfrm>
        </p:spPr>
        <p:txBody>
          <a:bodyPr>
            <a:normAutofit/>
          </a:bodyPr>
          <a:lstStyle/>
          <a:p>
            <a:pPr algn="just"/>
            <a:r>
              <a:rPr lang="fr-FR" dirty="0"/>
              <a:t>Diffusion d’un questionnaire préalable à l’entrée en formation afin de définir au mieux les besoins en formation des participants</a:t>
            </a:r>
            <a:endParaRPr lang="fr-FR" dirty="0">
              <a:hlinkClick r:id="rId2" action="ppaction://hlinkfile"/>
            </a:endParaRPr>
          </a:p>
          <a:p>
            <a:pPr lvl="1" algn="just"/>
            <a:r>
              <a:rPr lang="fr-FR" dirty="0">
                <a:hlinkClick r:id="rId2" action="ppaction://hlinkfile"/>
              </a:rPr>
              <a:t>Questionnaire type préalable en l’entrée en formation </a:t>
            </a:r>
            <a:r>
              <a:rPr lang="fr-FR" dirty="0"/>
              <a:t>: disponible </a:t>
            </a:r>
            <a:r>
              <a:rPr lang="fr-FR" dirty="0" err="1"/>
              <a:t>yeswiki</a:t>
            </a:r>
            <a:endParaRPr lang="fr-FR" dirty="0"/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687094" y="2145737"/>
            <a:ext cx="9802088" cy="204452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Rappeler le contexte de la formation : note d’opportunité de l’action, étude de marché, rappel du cahier des charges…</a:t>
            </a:r>
          </a:p>
          <a:p>
            <a:pPr lvl="1" algn="just"/>
            <a:r>
              <a:rPr lang="fr-FR" dirty="0"/>
              <a:t>A quels besoins l’action de formation répond-elle ?</a:t>
            </a:r>
          </a:p>
          <a:p>
            <a:pPr lvl="1" algn="just"/>
            <a:r>
              <a:rPr lang="fr-FR" dirty="0"/>
              <a:t>Si le prestataire n’est pas responsable de l’analyse du besoin : il faut démontrer en quoi il en tient compte dans la conception et l’exécution de la prestation.</a:t>
            </a:r>
          </a:p>
        </p:txBody>
      </p:sp>
    </p:spTree>
    <p:extLst>
      <p:ext uri="{BB962C8B-B14F-4D97-AF65-F5344CB8AC3E}">
        <p14:creationId xmlns:p14="http://schemas.microsoft.com/office/powerpoint/2010/main" val="213820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990113-AD84-4F41-922C-6F71DA287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4695" y="804519"/>
            <a:ext cx="9802087" cy="1049235"/>
          </a:xfrm>
        </p:spPr>
        <p:txBody>
          <a:bodyPr/>
          <a:lstStyle/>
          <a:p>
            <a:r>
              <a:rPr lang="fr-FR" dirty="0"/>
              <a:t>Programme de formation : l’évaluation des acquis en début de formation</a:t>
            </a:r>
          </a:p>
        </p:txBody>
      </p:sp>
      <p:sp>
        <p:nvSpPr>
          <p:cNvPr id="4" name="Espace réservé du contenu 2">
            <a:extLst>
              <a:ext uri="{FF2B5EF4-FFF2-40B4-BE49-F238E27FC236}">
                <a16:creationId xmlns:a16="http://schemas.microsoft.com/office/drawing/2014/main" id="{487D3643-82C8-44E0-95AB-7CC6C4C3159B}"/>
              </a:ext>
            </a:extLst>
          </p:cNvPr>
          <p:cNvSpPr txBox="1">
            <a:spLocks/>
          </p:cNvSpPr>
          <p:nvPr/>
        </p:nvSpPr>
        <p:spPr>
          <a:xfrm>
            <a:off x="1373248" y="2344594"/>
            <a:ext cx="9445504" cy="3372625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8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400" kern="1200" cap="none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Clr>
                <a:schemeClr val="accent1"/>
              </a:buClr>
              <a:buSzPct val="100000"/>
              <a:buFont typeface="Arial" panose="020B0604020202020204" pitchFamily="34" charset="0"/>
              <a:buChar char="•"/>
              <a:defRPr sz="1200" kern="1200" baseline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fr-FR" dirty="0"/>
              <a:t>Déterminer des procédures de positionnement pour évaluer les acquis des participants à l’entrée en formation</a:t>
            </a:r>
          </a:p>
          <a:p>
            <a:pPr algn="just"/>
            <a:r>
              <a:rPr lang="fr-FR" dirty="0"/>
              <a:t>L’évaluation des acquis en début de formation </a:t>
            </a:r>
          </a:p>
          <a:p>
            <a:pPr lvl="1" algn="just"/>
            <a:r>
              <a:rPr lang="fr-FR" dirty="0"/>
              <a:t>Permet de faire un état des lieux des acquis existants</a:t>
            </a:r>
          </a:p>
          <a:p>
            <a:pPr lvl="1" algn="just"/>
            <a:r>
              <a:rPr lang="fr-FR" dirty="0"/>
              <a:t>Permet d’adapter l’action aux besoins réels des bénéficiaires</a:t>
            </a:r>
          </a:p>
          <a:p>
            <a:pPr algn="just"/>
            <a:r>
              <a:rPr lang="fr-FR" dirty="0"/>
              <a:t>Ils peuvent prendre plusieurs formes en fonction du contexte </a:t>
            </a:r>
          </a:p>
          <a:p>
            <a:pPr lvl="1" algn="just"/>
            <a:r>
              <a:rPr lang="fr-FR" dirty="0"/>
              <a:t>Conditions d’accès à la formation (</a:t>
            </a:r>
            <a:r>
              <a:rPr lang="fr-FR" dirty="0" err="1"/>
              <a:t>pré-requis</a:t>
            </a:r>
            <a:r>
              <a:rPr lang="fr-FR" dirty="0"/>
              <a:t>)</a:t>
            </a:r>
          </a:p>
          <a:p>
            <a:pPr lvl="1" algn="just"/>
            <a:r>
              <a:rPr lang="fr-FR" dirty="0"/>
              <a:t>En amont de la formation ou le jour J</a:t>
            </a:r>
          </a:p>
          <a:p>
            <a:pPr lvl="1" algn="just"/>
            <a:r>
              <a:rPr lang="fr-FR" dirty="0"/>
              <a:t>Diagnostic : entretiens, quizz, QCM, tour de table, tests, exercices, brainstormings…</a:t>
            </a:r>
          </a:p>
          <a:p>
            <a:pPr lvl="1" algn="just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68355405"/>
      </p:ext>
    </p:extLst>
  </p:cSld>
  <p:clrMapOvr>
    <a:masterClrMapping/>
  </p:clrMapOvr>
</p:sld>
</file>

<file path=ppt/theme/theme1.xml><?xml version="1.0" encoding="utf-8"?>
<a:theme xmlns:a="http://schemas.openxmlformats.org/drawingml/2006/main" name="Galerie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939</TotalTime>
  <Words>1562</Words>
  <Application>Microsoft Office PowerPoint</Application>
  <PresentationFormat>Grand écran</PresentationFormat>
  <Paragraphs>174</Paragraphs>
  <Slides>21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5" baseType="lpstr">
      <vt:lpstr>Arial</vt:lpstr>
      <vt:lpstr>Calibri</vt:lpstr>
      <vt:lpstr>Palatino Linotype</vt:lpstr>
      <vt:lpstr>Galerie</vt:lpstr>
      <vt:lpstr>Les obligations des formateurices</vt:lpstr>
      <vt:lpstr>Sommaire</vt:lpstr>
      <vt:lpstr>Législation de la formation professionnelle</vt:lpstr>
      <vt:lpstr>Partie 1 </vt:lpstr>
      <vt:lpstr>La présentation de la prestation à destination du public</vt:lpstr>
      <vt:lpstr>La présentation de la prestation à destination du public</vt:lpstr>
      <vt:lpstr>Programme de formation détaillé </vt:lpstr>
      <vt:lpstr>Programme de formation : déterminer les besoins des bénéficiaires</vt:lpstr>
      <vt:lpstr>Programme de formation : l’évaluation des acquis en début de formation</vt:lpstr>
      <vt:lpstr>Programme de formation : l’évaluation des acquis en cours de formation</vt:lpstr>
      <vt:lpstr>Programme de formation : l’évaluation des acquis en fin de formation</vt:lpstr>
      <vt:lpstr>Programme de formation : l’évaluation des acquis en fin de formation</vt:lpstr>
      <vt:lpstr>Programme de formation : les objectifs, le contenu et les outils d’évaluation</vt:lpstr>
      <vt:lpstr>Support de formation</vt:lpstr>
      <vt:lpstr>En amont de la formation</vt:lpstr>
      <vt:lpstr>Le jour J</vt:lpstr>
      <vt:lpstr>Après la formation</vt:lpstr>
      <vt:lpstr>Après la formation</vt:lpstr>
      <vt:lpstr>Après la formation</vt:lpstr>
      <vt:lpstr>Partie 2</vt:lpstr>
      <vt:lpstr>Formation continue des formateurices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L’administratif pour une session de formation</dc:title>
  <dc:creator>ODYSSEE CREATION</dc:creator>
  <cp:lastModifiedBy>ODYSSEE CREATION</cp:lastModifiedBy>
  <cp:revision>70</cp:revision>
  <dcterms:created xsi:type="dcterms:W3CDTF">2021-03-15T15:27:34Z</dcterms:created>
  <dcterms:modified xsi:type="dcterms:W3CDTF">2021-06-08T13:39:56Z</dcterms:modified>
</cp:coreProperties>
</file>