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66" r:id="rId4"/>
    <p:sldId id="259" r:id="rId5"/>
    <p:sldId id="260" r:id="rId6"/>
    <p:sldId id="262" r:id="rId7"/>
    <p:sldId id="261" r:id="rId8"/>
    <p:sldId id="267" r:id="rId9"/>
    <p:sldId id="268" r:id="rId10"/>
    <p:sldId id="265" r:id="rId11"/>
    <p:sldId id="263" r:id="rId12"/>
    <p:sldId id="269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754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95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69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28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29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16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34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96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87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6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24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7/26/2021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60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sons.cc/p/FormateursO10c/?BertrandBadier" TargetMode="External"/><Relationship Id="rId2" Type="http://schemas.openxmlformats.org/officeDocument/2006/relationships/hyperlink" Target="https://osons.cc/p/FormateursO10c/?BazaR&amp;vue=saisir&amp;action=saisir_fiche&amp;id=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sons.cc/p/FormateursO10c/?LivretDAccueilOdysseeCreationOf" TargetMode="External"/><Relationship Id="rId5" Type="http://schemas.openxmlformats.org/officeDocument/2006/relationships/hyperlink" Target="https://osons.cc/p/FormateursO10c/?Annexe4AnnexeConventionContratDeFormati" TargetMode="External"/><Relationship Id="rId4" Type="http://schemas.openxmlformats.org/officeDocument/2006/relationships/hyperlink" Target="https://osons.cc/p/FormateursO10c/?Annexe3AideALaRedactionDUnProgramme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harmony.vilmont@odyssee-creation.coo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sons.cc/p/FormateursO10c/?PagePrincipa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dyssee-creation.formadmin.fr/admin/logi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Int&#233;gration%20CAE/Int&#233;gration%20formateur%20documents/Annexe%207%20-%20Contrat%20relationnel%20p&#244;le%20formateur%20V.04.03.2020.pdf" TargetMode="External"/><Relationship Id="rId2" Type="http://schemas.openxmlformats.org/officeDocument/2006/relationships/hyperlink" Target="http://www.odyssee-creation.coop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Int&#233;gration%20CAE/Int&#233;gration%20formateur%20documents/Annexe%208%20-%20Les%20obligations%20des%20formateurs%20V.03.05.21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Int&#233;gration%20CAE/Int&#233;gration%20formateur%20documents/Annexe%201%20-%20Fiche%20Actions%20de%20formation%20site%20internet%20-%20Actions%20de%20formation%20V.22.04.21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Int&#233;gration%20CAE/Int&#233;gration%20formateur%20documents/Annexe%203%20-%20Aide%20&#224;%20la%20r&#233;daction%20programme%20p&#233;dagogique%20V.10.05.21.docx" TargetMode="External"/><Relationship Id="rId2" Type="http://schemas.openxmlformats.org/officeDocument/2006/relationships/hyperlink" Target="Int&#233;gration%20CAE/Int&#233;gration%20formateur%20documents/Annexe%202%20-%20Questionnaire%20pr&#233;alable%20&#224;%20l'entr&#233;e%20en%20formation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4763F3-5CA9-4B6B-8969-8E8E121A6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883107" cy="2541431"/>
          </a:xfrm>
        </p:spPr>
        <p:txBody>
          <a:bodyPr/>
          <a:lstStyle/>
          <a:p>
            <a:r>
              <a:rPr lang="fr-FR" dirty="0"/>
              <a:t>Manuel pôle formation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81A58C-267D-4E8C-92F5-75EFF1455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Être formateurice chez Odyssée création</a:t>
            </a:r>
          </a:p>
        </p:txBody>
      </p:sp>
    </p:spTree>
    <p:extLst>
      <p:ext uri="{BB962C8B-B14F-4D97-AF65-F5344CB8AC3E}">
        <p14:creationId xmlns:p14="http://schemas.microsoft.com/office/powerpoint/2010/main" val="1415127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C1CF8-C584-4585-93D4-85541A6B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722805" cy="1049235"/>
          </a:xfrm>
        </p:spPr>
        <p:txBody>
          <a:bodyPr/>
          <a:lstStyle/>
          <a:p>
            <a:r>
              <a:rPr lang="fr-FR" dirty="0"/>
              <a:t>Les règles d’organisation d’une session de formation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545A466E-DE0B-401F-B35A-A9376E7BD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83" y="2655297"/>
            <a:ext cx="3600000" cy="3390769"/>
          </a:xfrm>
          <a:ln w="31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sz="1200" b="1" i="0" u="none" strike="noStrike" dirty="0">
                <a:solidFill>
                  <a:srgbClr val="4E5056"/>
                </a:solidFill>
                <a:effectLst/>
                <a:latin typeface="Nunito"/>
                <a:hlinkClick r:id="rId2" tooltip="Remplir une fiche présentation de la formation"/>
              </a:rPr>
              <a:t>Remplir une fiche présentation de la formation</a:t>
            </a: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 et envoyer un mail à </a:t>
            </a:r>
            <a:r>
              <a:rPr lang="fr-FR" sz="1200" b="1" i="0" u="none" strike="noStrike" dirty="0">
                <a:solidFill>
                  <a:srgbClr val="4E5056"/>
                </a:solidFill>
                <a:effectLst/>
                <a:latin typeface="Nunito"/>
                <a:hlinkClick r:id="rId3"/>
              </a:rPr>
              <a:t>Bertrand Badier</a:t>
            </a: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 pour la publication sur le site internet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Rédiger un scénario pédagogique </a:t>
            </a:r>
            <a:r>
              <a:rPr lang="fr-FR" sz="1200" b="1" i="0" u="none" strike="noStrike" dirty="0">
                <a:solidFill>
                  <a:srgbClr val="4E5056"/>
                </a:solidFill>
                <a:effectLst/>
                <a:latin typeface="Nunito"/>
                <a:hlinkClick r:id="rId4" tooltip="(Annexe 03)"/>
              </a:rPr>
              <a:t>(Annexe 03)</a:t>
            </a:r>
            <a:endParaRPr lang="fr-FR" sz="1200" b="0" i="0" dirty="0">
              <a:solidFill>
                <a:srgbClr val="4E5056"/>
              </a:solidFill>
              <a:effectLst/>
              <a:latin typeface="Nuni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Envoyer une convention ou un contrat de formation au client en deux exemplaires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Ce document est signé par Gisèle, par le client et par le ou la </a:t>
            </a:r>
            <a:r>
              <a:rPr lang="fr-FR" sz="1100" b="0" i="0" dirty="0" err="1">
                <a:solidFill>
                  <a:srgbClr val="4E5056"/>
                </a:solidFill>
                <a:effectLst/>
                <a:latin typeface="Nunito"/>
              </a:rPr>
              <a:t>formateur.trice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Remplir et joindre l’Annexe à la convention </a:t>
            </a:r>
            <a:r>
              <a:rPr lang="fr-FR" sz="1100" b="1" i="0" u="none" strike="noStrike" dirty="0">
                <a:solidFill>
                  <a:srgbClr val="4E5056"/>
                </a:solidFill>
                <a:effectLst/>
                <a:latin typeface="Nunito"/>
                <a:hlinkClick r:id="rId5" tooltip="(Annexe 4)"/>
              </a:rPr>
              <a:t>(Annexe 4)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A envoyer via </a:t>
            </a:r>
            <a:r>
              <a:rPr lang="fr-FR" sz="11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Envoyer une convocation au stagiaire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A envoyer via </a:t>
            </a:r>
            <a:r>
              <a:rPr lang="fr-FR" sz="11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Joindre avec la convocation : le livret d’accueil </a:t>
            </a:r>
            <a:r>
              <a:rPr lang="fr-FR" sz="1100" b="1" i="0" u="none" strike="noStrike" dirty="0">
                <a:solidFill>
                  <a:srgbClr val="4E5056"/>
                </a:solidFill>
                <a:effectLst/>
                <a:latin typeface="Nunito"/>
                <a:hlinkClick r:id="rId6" tooltip="(Annexe 6)"/>
              </a:rPr>
              <a:t>(Annexe 6)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D54C7024-29D9-4510-BDFC-73D4B41D2DC1}"/>
              </a:ext>
            </a:extLst>
          </p:cNvPr>
          <p:cNvGrpSpPr/>
          <p:nvPr/>
        </p:nvGrpSpPr>
        <p:grpSpPr>
          <a:xfrm>
            <a:off x="353698" y="1965975"/>
            <a:ext cx="3599999" cy="649749"/>
            <a:chOff x="319596" y="1935703"/>
            <a:chExt cx="3969458" cy="649749"/>
          </a:xfrm>
        </p:grpSpPr>
        <p:sp>
          <p:nvSpPr>
            <p:cNvPr id="6" name="Flèche : droite 5">
              <a:extLst>
                <a:ext uri="{FF2B5EF4-FFF2-40B4-BE49-F238E27FC236}">
                  <a16:creationId xmlns:a16="http://schemas.microsoft.com/office/drawing/2014/main" id="{87F511E6-6AB4-436E-9385-B2D1DFFE3FC6}"/>
                </a:ext>
              </a:extLst>
            </p:cNvPr>
            <p:cNvSpPr/>
            <p:nvPr/>
          </p:nvSpPr>
          <p:spPr>
            <a:xfrm>
              <a:off x="319596" y="1935703"/>
              <a:ext cx="3969458" cy="6497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D4278B9-AF01-43BC-A106-6F0426498FB8}"/>
                </a:ext>
              </a:extLst>
            </p:cNvPr>
            <p:cNvSpPr txBox="1"/>
            <p:nvPr/>
          </p:nvSpPr>
          <p:spPr>
            <a:xfrm>
              <a:off x="646473" y="2075911"/>
              <a:ext cx="3315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En amont de la formation</a:t>
              </a:r>
            </a:p>
          </p:txBody>
        </p:sp>
      </p:grpSp>
      <p:sp>
        <p:nvSpPr>
          <p:cNvPr id="9" name="Espace réservé du contenu 4">
            <a:extLst>
              <a:ext uri="{FF2B5EF4-FFF2-40B4-BE49-F238E27FC236}">
                <a16:creationId xmlns:a16="http://schemas.microsoft.com/office/drawing/2014/main" id="{19FD93B6-1AAF-4066-8187-7FEF5FB1B127}"/>
              </a:ext>
            </a:extLst>
          </p:cNvPr>
          <p:cNvSpPr txBox="1">
            <a:spLocks/>
          </p:cNvSpPr>
          <p:nvPr/>
        </p:nvSpPr>
        <p:spPr>
          <a:xfrm>
            <a:off x="4296000" y="2664518"/>
            <a:ext cx="3600000" cy="339076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Faire signer une feuille d’émargement à chaque stagiaire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Individuelle ou collective : tout dépend du financeur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Pour chaque demi-journées, la feuille d’émargement doit faire apparaitre : La date, l’intitulé de la formation, la signature du formateur, la signature du/des </a:t>
            </a:r>
            <a:r>
              <a:rPr lang="fr-FR" sz="1100" b="0" i="0" dirty="0" err="1">
                <a:solidFill>
                  <a:srgbClr val="4E5056"/>
                </a:solidFill>
                <a:effectLst/>
                <a:latin typeface="Nunito"/>
              </a:rPr>
              <a:t>stagiaire.s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4E5056"/>
                </a:solidFill>
                <a:effectLst/>
                <a:latin typeface="Nunito"/>
              </a:rPr>
              <a:t>Imprimables dans le logiciel </a:t>
            </a:r>
            <a:r>
              <a:rPr lang="fr-FR" sz="11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endParaRPr lang="fr-FR" sz="1100" b="0" i="0" dirty="0">
              <a:solidFill>
                <a:srgbClr val="4E5056"/>
              </a:solidFill>
              <a:effectLst/>
              <a:latin typeface="Nuni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A la fin de la session : Evaluer les acquis des stagiaires en fonction des objectifs fixés par le programme.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Faire remplir le questionnaire de satisfaction aux stagiaires envoyé via </a:t>
            </a:r>
            <a:r>
              <a:rPr lang="fr-FR" sz="12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 (</a:t>
            </a:r>
            <a:r>
              <a:rPr lang="fr-FR" sz="1200" b="0" i="1" dirty="0">
                <a:solidFill>
                  <a:srgbClr val="4E5056"/>
                </a:solidFill>
                <a:effectLst/>
                <a:latin typeface="Nunito"/>
              </a:rPr>
              <a:t>possibilité de l'envoyer par mail en amont de la formation et que les stagiaires le remplissent sur leur téléphone par exemple</a:t>
            </a:r>
            <a:r>
              <a:rPr lang="fr-FR" sz="1200" b="0" i="0" dirty="0">
                <a:solidFill>
                  <a:srgbClr val="4E5056"/>
                </a:solidFill>
                <a:effectLst/>
                <a:latin typeface="Nunito"/>
              </a:rPr>
              <a:t>)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86B371B9-51C7-4D7E-B2B2-08399C4FF13F}"/>
              </a:ext>
            </a:extLst>
          </p:cNvPr>
          <p:cNvGrpSpPr/>
          <p:nvPr/>
        </p:nvGrpSpPr>
        <p:grpSpPr>
          <a:xfrm>
            <a:off x="4296000" y="1965975"/>
            <a:ext cx="3617014" cy="649749"/>
            <a:chOff x="319596" y="1935703"/>
            <a:chExt cx="3969458" cy="649749"/>
          </a:xfrm>
        </p:grpSpPr>
        <p:sp>
          <p:nvSpPr>
            <p:cNvPr id="11" name="Flèche : droite 10">
              <a:extLst>
                <a:ext uri="{FF2B5EF4-FFF2-40B4-BE49-F238E27FC236}">
                  <a16:creationId xmlns:a16="http://schemas.microsoft.com/office/drawing/2014/main" id="{03F401C7-B629-467F-8F20-940BFE1222CE}"/>
                </a:ext>
              </a:extLst>
            </p:cNvPr>
            <p:cNvSpPr/>
            <p:nvPr/>
          </p:nvSpPr>
          <p:spPr>
            <a:xfrm>
              <a:off x="319596" y="1935703"/>
              <a:ext cx="3969458" cy="6497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CBA724C-3DE1-44CD-9F5A-79BEC611F959}"/>
                </a:ext>
              </a:extLst>
            </p:cNvPr>
            <p:cNvSpPr txBox="1"/>
            <p:nvPr/>
          </p:nvSpPr>
          <p:spPr>
            <a:xfrm>
              <a:off x="1778607" y="2080084"/>
              <a:ext cx="1239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Le jour J </a:t>
              </a:r>
            </a:p>
          </p:txBody>
        </p:sp>
      </p:grpSp>
      <p:sp>
        <p:nvSpPr>
          <p:cNvPr id="13" name="Espace réservé du contenu 4">
            <a:extLst>
              <a:ext uri="{FF2B5EF4-FFF2-40B4-BE49-F238E27FC236}">
                <a16:creationId xmlns:a16="http://schemas.microsoft.com/office/drawing/2014/main" id="{6BE339B6-A686-4C5A-98F4-4F11A04AFCD3}"/>
              </a:ext>
            </a:extLst>
          </p:cNvPr>
          <p:cNvSpPr txBox="1">
            <a:spLocks/>
          </p:cNvSpPr>
          <p:nvPr/>
        </p:nvSpPr>
        <p:spPr>
          <a:xfrm>
            <a:off x="8255317" y="2657348"/>
            <a:ext cx="3600000" cy="3390769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Envoyer une attestation de présence à chaque stagiaire (éditée et envoyée via </a:t>
            </a:r>
            <a:r>
              <a:rPr lang="fr-FR" sz="16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Envoyer une attestation de compétences à chaque stagiaire (éditée et envoyée via </a:t>
            </a:r>
            <a:r>
              <a:rPr lang="fr-FR" sz="16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) en fonction de ses résultats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Déposer les documents relatifs à la session dans le </a:t>
            </a:r>
            <a:r>
              <a:rPr lang="fr-FR" sz="1600" b="0" i="0" dirty="0" err="1">
                <a:solidFill>
                  <a:srgbClr val="4E5056"/>
                </a:solidFill>
                <a:effectLst/>
                <a:latin typeface="Nunito"/>
              </a:rPr>
              <a:t>formadmin</a:t>
            </a: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 pour la clôturer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600" b="0" i="0" dirty="0">
                <a:solidFill>
                  <a:srgbClr val="4E5056"/>
                </a:solidFill>
                <a:effectLst/>
                <a:latin typeface="Nunito"/>
              </a:rPr>
              <a:t>Envoyer les questionnaires de satisfaction à froid (90 jours)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B23359B6-7548-44ED-B0CD-3C4DFE09386C}"/>
              </a:ext>
            </a:extLst>
          </p:cNvPr>
          <p:cNvGrpSpPr/>
          <p:nvPr/>
        </p:nvGrpSpPr>
        <p:grpSpPr>
          <a:xfrm>
            <a:off x="8272332" y="1965633"/>
            <a:ext cx="3582985" cy="649749"/>
            <a:chOff x="319596" y="1935703"/>
            <a:chExt cx="3969458" cy="649749"/>
          </a:xfrm>
        </p:grpSpPr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41DF03BF-F4EB-4AA5-A3FC-943E5DF4836A}"/>
                </a:ext>
              </a:extLst>
            </p:cNvPr>
            <p:cNvSpPr/>
            <p:nvPr/>
          </p:nvSpPr>
          <p:spPr>
            <a:xfrm>
              <a:off x="319596" y="1935703"/>
              <a:ext cx="3969458" cy="64974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0EBCFE5E-1087-4521-A7BD-9C80FDDDD63E}"/>
                </a:ext>
              </a:extLst>
            </p:cNvPr>
            <p:cNvSpPr txBox="1"/>
            <p:nvPr/>
          </p:nvSpPr>
          <p:spPr>
            <a:xfrm>
              <a:off x="1000745" y="2075912"/>
              <a:ext cx="26260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</a:rPr>
                <a:t>Après la formation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630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C1CF8-C584-4585-93D4-85541A6B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obligations des formateurs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3F3A4-15EA-4564-8576-61CEA7AC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919" y="1970690"/>
            <a:ext cx="10724701" cy="4082791"/>
          </a:xfrm>
        </p:spPr>
        <p:txBody>
          <a:bodyPr>
            <a:normAutofit/>
          </a:bodyPr>
          <a:lstStyle/>
          <a:p>
            <a:r>
              <a:rPr lang="fr-FR" sz="2400" dirty="0"/>
              <a:t>Gestion de la formation professionnelle via le </a:t>
            </a:r>
            <a:r>
              <a:rPr lang="fr-FR" sz="2400" dirty="0" err="1"/>
              <a:t>formadmin</a:t>
            </a:r>
            <a:endParaRPr lang="fr-FR" sz="2400" dirty="0"/>
          </a:p>
          <a:p>
            <a:r>
              <a:rPr lang="fr-FR" sz="2400" dirty="0"/>
              <a:t>Editer un BPF chaque année </a:t>
            </a:r>
          </a:p>
          <a:p>
            <a:r>
              <a:rPr lang="fr-FR" sz="2400" dirty="0"/>
              <a:t>Répondre aux exigences des organismes de contrôle (DREETS et QUALIOPI)</a:t>
            </a:r>
          </a:p>
          <a:p>
            <a:r>
              <a:rPr lang="fr-FR" sz="2400" dirty="0"/>
              <a:t>Ajouter les documents relatifs au parcours professionnel dans le formadmin ( CV, diplômes, certificats professionnels, attestation de formation…)</a:t>
            </a:r>
          </a:p>
          <a:p>
            <a:r>
              <a:rPr lang="fr-FR" sz="2400" dirty="0"/>
              <a:t>Assurer la veille métier concernant son domaine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3902139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C1CF8-C584-4585-93D4-85541A6B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Visibilité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3F3A4-15EA-4564-8576-61CEA7AC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1326" y="2774731"/>
            <a:ext cx="10724701" cy="2017986"/>
          </a:xfrm>
        </p:spPr>
        <p:txBody>
          <a:bodyPr>
            <a:normAutofit/>
          </a:bodyPr>
          <a:lstStyle/>
          <a:p>
            <a:r>
              <a:rPr lang="fr-FR" sz="2800" dirty="0"/>
              <a:t>Plateforme EDOF – Site CPF (Compte personnel de Formation)</a:t>
            </a:r>
          </a:p>
          <a:p>
            <a:r>
              <a:rPr lang="fr-FR" sz="2800" dirty="0"/>
              <a:t>Plateforme Kairos – Site Etoile </a:t>
            </a:r>
          </a:p>
          <a:p>
            <a:r>
              <a:rPr lang="fr-FR" sz="2800" dirty="0"/>
              <a:t>Modalités d’intégration des formations en cours de construction</a:t>
            </a:r>
          </a:p>
        </p:txBody>
      </p:sp>
    </p:spTree>
    <p:extLst>
      <p:ext uri="{BB962C8B-B14F-4D97-AF65-F5344CB8AC3E}">
        <p14:creationId xmlns:p14="http://schemas.microsoft.com/office/powerpoint/2010/main" val="792161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B179A3-6C92-451F-AD76-F1648300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Annexes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93059F-718D-4584-A5B6-1E8F38508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904382"/>
            <a:ext cx="9520158" cy="1049235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Tous les documents annexes de la coopérative sont disponibles sur le Yeswiki : https://osons.cc/p/FormateursO10c/?MontrerDocument</a:t>
            </a:r>
          </a:p>
        </p:txBody>
      </p:sp>
    </p:spTree>
    <p:extLst>
      <p:ext uri="{BB962C8B-B14F-4D97-AF65-F5344CB8AC3E}">
        <p14:creationId xmlns:p14="http://schemas.microsoft.com/office/powerpoint/2010/main" val="139179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C25C5-0DA9-4120-8826-6863FAE0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fonctionnement du pôle formation : </a:t>
            </a:r>
            <a:br>
              <a:rPr lang="fr-FR" dirty="0"/>
            </a:br>
            <a:r>
              <a:rPr lang="fr-FR" dirty="0"/>
              <a:t>L’équipe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2B9F43-1FDC-4799-AF5C-E508B5742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113385"/>
            <a:ext cx="9520158" cy="3816898"/>
          </a:xfrm>
        </p:spPr>
        <p:txBody>
          <a:bodyPr>
            <a:normAutofit/>
          </a:bodyPr>
          <a:lstStyle/>
          <a:p>
            <a:r>
              <a:rPr lang="fr-FR" dirty="0"/>
              <a:t>Le pôle formation regroupe une vingtaine de formatrices et de formateurs tous domaines confondus : </a:t>
            </a:r>
          </a:p>
          <a:p>
            <a:pPr lvl="1"/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bien-être au travail, coopération, médico-social, petite enfance, environnement, informatique, communication, impression 3D, développement commercial, réseaux sociaux…</a:t>
            </a:r>
          </a:p>
          <a:p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Profils variés : formateurices à temps plein ou </a:t>
            </a:r>
            <a:r>
              <a:rPr lang="fr-F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occasionnel.les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débutant.e.s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fr-F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confirmé.e.s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 de bilan de compétences</a:t>
            </a:r>
          </a:p>
          <a:p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Accompagnement VAE</a:t>
            </a:r>
          </a:p>
        </p:txBody>
      </p:sp>
    </p:spTree>
    <p:extLst>
      <p:ext uri="{BB962C8B-B14F-4D97-AF65-F5344CB8AC3E}">
        <p14:creationId xmlns:p14="http://schemas.microsoft.com/office/powerpoint/2010/main" val="341555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C25C5-0DA9-4120-8826-6863FAE08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fonctionnement du pôle formation : </a:t>
            </a:r>
            <a:br>
              <a:rPr lang="fr-FR" dirty="0"/>
            </a:br>
            <a:r>
              <a:rPr lang="fr-FR" dirty="0"/>
              <a:t>L’équipe d’accompagnement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2B9F43-1FDC-4799-AF5C-E508B5742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113385"/>
            <a:ext cx="9520158" cy="3816898"/>
          </a:xfrm>
        </p:spPr>
        <p:txBody>
          <a:bodyPr>
            <a:normAutofit fontScale="92500" lnSpcReduction="10000"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Coordinatrice pédagogique et référente handicap : Harmony VILMONT </a:t>
            </a:r>
          </a:p>
          <a:p>
            <a:pPr lvl="1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armony.vilmont@odyssee-creation.coop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Disponible les lundis, mardis et jeudis</a:t>
            </a:r>
          </a:p>
          <a:p>
            <a:pPr lvl="1"/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le site de Montlouis sur Loire ou en </a:t>
            </a:r>
            <a:r>
              <a:rPr lang="fr-F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Responsable administrative : Gisèle VAN GRASSTEK </a:t>
            </a:r>
          </a:p>
          <a:p>
            <a:pPr lvl="1"/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gisele.van.grasstek@odyssee-creation.coop – 06 87 88 98 62</a:t>
            </a:r>
          </a:p>
          <a:p>
            <a:pPr lvl="1"/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Disponible sur rendez-vous du lundi au vendredi, sur le site de Romorantin ou en </a:t>
            </a:r>
            <a:r>
              <a:rPr lang="fr-F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Responsable comptabilité : Alain Riou</a:t>
            </a:r>
          </a:p>
          <a:p>
            <a:pPr lvl="1"/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alain.riou@odyssee-creation.coop – 09 61 64 50 81</a:t>
            </a:r>
          </a:p>
          <a:p>
            <a:pPr lvl="1"/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Disponible sur rendez-vous par du lundi au vendredi, sur le site de Romorantin ou par téléphone. </a:t>
            </a:r>
          </a:p>
          <a:p>
            <a:pPr lvl="1"/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7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9C84-EF53-4528-9F4F-33787284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fonctionnement du pôle formation :</a:t>
            </a:r>
            <a:br>
              <a:rPr lang="fr-FR" dirty="0"/>
            </a:br>
            <a:r>
              <a:rPr lang="fr-FR" dirty="0"/>
              <a:t>En route vers la coopération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BA6474-73CC-452C-AF79-9B3DFB617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379215"/>
            <a:ext cx="9520158" cy="3674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Utilisation d’outils numériques pour partager des informations :</a:t>
            </a:r>
          </a:p>
          <a:p>
            <a:r>
              <a:rPr lang="fr-FR" sz="2200" dirty="0" err="1"/>
              <a:t>Yeswiki</a:t>
            </a:r>
            <a:r>
              <a:rPr lang="fr-FR" sz="2200" dirty="0"/>
              <a:t> : </a:t>
            </a:r>
            <a:r>
              <a:rPr lang="fr-FR" sz="2200" dirty="0">
                <a:hlinkClick r:id="rId2"/>
              </a:rPr>
              <a:t>https://osons.cc/p/FormateursO10c/?PagePrincipale</a:t>
            </a:r>
            <a:endParaRPr lang="fr-FR" sz="2200" dirty="0"/>
          </a:p>
          <a:p>
            <a:pPr lvl="1"/>
            <a:r>
              <a:rPr lang="fr-FR" sz="2000" dirty="0"/>
              <a:t>Permet de partager des informations, de travailler ensemble sur des sujets, de se maintenir au courant des différents chantiers du pôle, retrouver les documents </a:t>
            </a:r>
          </a:p>
          <a:p>
            <a:pPr lvl="1"/>
            <a:r>
              <a:rPr lang="fr-FR" sz="2000" dirty="0"/>
              <a:t>Comme tout est en mouvement, lui aussi est en mouvement constant !</a:t>
            </a:r>
          </a:p>
          <a:p>
            <a:r>
              <a:rPr lang="fr-FR" sz="2200" dirty="0"/>
              <a:t>Une </a:t>
            </a:r>
            <a:r>
              <a:rPr lang="fr-FR" sz="2200" dirty="0" err="1"/>
              <a:t>framaliste</a:t>
            </a:r>
            <a:r>
              <a:rPr lang="fr-FR" sz="2200" dirty="0"/>
              <a:t> qui permet de contacter tous les formateurs sur une seule adresse : formateurs.odyssee@framalistes.org</a:t>
            </a:r>
          </a:p>
        </p:txBody>
      </p:sp>
    </p:spTree>
    <p:extLst>
      <p:ext uri="{BB962C8B-B14F-4D97-AF65-F5344CB8AC3E}">
        <p14:creationId xmlns:p14="http://schemas.microsoft.com/office/powerpoint/2010/main" val="103520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9C84-EF53-4528-9F4F-33787284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fonctionnement du pôle formation :</a:t>
            </a:r>
            <a:br>
              <a:rPr lang="fr-FR" dirty="0"/>
            </a:br>
            <a:r>
              <a:rPr lang="fr-FR" dirty="0"/>
              <a:t>En route vers la coopération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BA6474-73CC-452C-AF79-9B3DFB617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379215"/>
            <a:ext cx="9890865" cy="3506680"/>
          </a:xfrm>
        </p:spPr>
        <p:txBody>
          <a:bodyPr>
            <a:normAutofit/>
          </a:bodyPr>
          <a:lstStyle/>
          <a:p>
            <a:r>
              <a:rPr lang="fr-FR" sz="2400" dirty="0"/>
              <a:t>Un logiciel de gestion de formation professionnelle</a:t>
            </a:r>
          </a:p>
          <a:p>
            <a:pPr lvl="1"/>
            <a:r>
              <a:rPr lang="fr-FR" sz="2200" dirty="0" err="1"/>
              <a:t>Formadmin</a:t>
            </a:r>
            <a:r>
              <a:rPr lang="fr-FR" sz="2200" dirty="0"/>
              <a:t> </a:t>
            </a:r>
          </a:p>
          <a:p>
            <a:pPr lvl="2"/>
            <a:r>
              <a:rPr lang="fr-FR" sz="2000" dirty="0"/>
              <a:t>Accès en ligne </a:t>
            </a:r>
            <a:r>
              <a:rPr lang="fr-FR" sz="2000" dirty="0">
                <a:solidFill>
                  <a:schemeClr val="accent1"/>
                </a:solidFill>
              </a:rPr>
              <a:t>: </a:t>
            </a:r>
            <a:r>
              <a:rPr lang="fr-FR" sz="20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https://odyssee-creation.formadmin.fr/admin/login.html</a:t>
            </a:r>
            <a:endParaRPr lang="fr-FR" sz="2000" dirty="0">
              <a:solidFill>
                <a:schemeClr val="accent1"/>
              </a:solidFill>
            </a:endParaRPr>
          </a:p>
          <a:p>
            <a:pPr lvl="2"/>
            <a:r>
              <a:rPr lang="fr-FR" sz="2000" dirty="0"/>
              <a:t>Tutoriel de prise en main disponible sur le </a:t>
            </a:r>
            <a:r>
              <a:rPr lang="fr-FR" sz="2000" dirty="0" err="1"/>
              <a:t>yeswiki</a:t>
            </a:r>
            <a:endParaRPr lang="fr-FR" sz="2000" dirty="0"/>
          </a:p>
          <a:p>
            <a:r>
              <a:rPr lang="fr-FR" sz="2400" dirty="0"/>
              <a:t>Un logiciel de gestion comptable </a:t>
            </a:r>
          </a:p>
          <a:p>
            <a:pPr lvl="1"/>
            <a:r>
              <a:rPr lang="fr-FR" sz="2200" dirty="0"/>
              <a:t>ENDI</a:t>
            </a:r>
          </a:p>
          <a:p>
            <a:pPr lvl="1"/>
            <a:r>
              <a:rPr lang="fr-FR" sz="2200" dirty="0"/>
              <a:t>Pour tout ce qui concerne la comptabilité, se référer à Alain ou Sandra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3255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9C84-EF53-4528-9F4F-337872849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fonctionnement du pôle formation :</a:t>
            </a:r>
            <a:br>
              <a:rPr lang="fr-FR" dirty="0"/>
            </a:br>
            <a:r>
              <a:rPr lang="fr-FR" dirty="0"/>
              <a:t>En route vers la coopération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BA6474-73CC-452C-AF79-9B3DFB617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5" y="1853753"/>
            <a:ext cx="10608817" cy="4520413"/>
          </a:xfrm>
        </p:spPr>
        <p:txBody>
          <a:bodyPr>
            <a:normAutofit fontScale="85000" lnSpcReduction="10000"/>
          </a:bodyPr>
          <a:lstStyle/>
          <a:p>
            <a:r>
              <a:rPr lang="fr-FR" sz="2400" dirty="0"/>
              <a:t>Un site internet commun : </a:t>
            </a:r>
            <a:r>
              <a:rPr lang="fr-FR" sz="24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http://www.odyssee-creation.coop/</a:t>
            </a:r>
            <a:endParaRPr lang="fr-FR" sz="2400" dirty="0">
              <a:solidFill>
                <a:schemeClr val="accent1"/>
              </a:solidFill>
            </a:endParaRPr>
          </a:p>
          <a:p>
            <a:pPr lvl="1"/>
            <a:r>
              <a:rPr lang="fr-FR" dirty="0"/>
              <a:t>Doivent être renseignées toutes les informations nécessaires aux bénéficiaires</a:t>
            </a:r>
          </a:p>
          <a:p>
            <a:pPr lvl="1"/>
            <a:r>
              <a:rPr lang="fr-FR" dirty="0"/>
              <a:t>Chaque formateurice dépose sur le site internet : Ses fiches de présentation de formations et sa fiche contact</a:t>
            </a:r>
          </a:p>
          <a:p>
            <a:pPr lvl="2"/>
            <a:r>
              <a:rPr lang="fr-FR" dirty="0"/>
              <a:t>Les modalités d’envois sont en cours </a:t>
            </a:r>
          </a:p>
          <a:p>
            <a:r>
              <a:rPr lang="fr-FR" sz="2600" dirty="0"/>
              <a:t>Réunions du pôle</a:t>
            </a:r>
          </a:p>
          <a:p>
            <a:pPr lvl="1"/>
            <a:r>
              <a:rPr lang="fr-FR" dirty="0"/>
              <a:t>Une fois par mois en </a:t>
            </a:r>
            <a:r>
              <a:rPr lang="fr-FR" dirty="0" err="1"/>
              <a:t>visio</a:t>
            </a:r>
            <a:r>
              <a:rPr lang="fr-FR" dirty="0"/>
              <a:t> : ½ journée et 2x par an en présentiel sur une journée : Montlouis et Romorantin.</a:t>
            </a:r>
          </a:p>
          <a:p>
            <a:pPr lvl="2"/>
            <a:r>
              <a:rPr lang="fr-FR" dirty="0" err="1"/>
              <a:t>Framadate</a:t>
            </a:r>
            <a:r>
              <a:rPr lang="fr-FR" dirty="0"/>
              <a:t> pour choisir une date </a:t>
            </a:r>
          </a:p>
          <a:p>
            <a:pPr lvl="1"/>
            <a:r>
              <a:rPr lang="fr-FR" dirty="0"/>
              <a:t>Sujets variés avec ordre du jour établi en amont</a:t>
            </a:r>
          </a:p>
          <a:p>
            <a:pPr lvl="1"/>
            <a:r>
              <a:rPr lang="fr-FR" dirty="0">
                <a:solidFill>
                  <a:schemeClr val="accent1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contrat relationnel </a:t>
            </a:r>
            <a:r>
              <a:rPr lang="fr-FR" dirty="0"/>
              <a:t>les décisions prises au cours des réunions sont actées par ceux qui sont présents. (Annexe 7)</a:t>
            </a:r>
          </a:p>
          <a:p>
            <a:pPr lvl="1"/>
            <a:r>
              <a:rPr lang="fr-FR" dirty="0"/>
              <a:t>Les absents pouvant toujours envoyer en amont leurs remarques sur les sujets abordés. </a:t>
            </a:r>
          </a:p>
          <a:p>
            <a:pPr lvl="1"/>
            <a:r>
              <a:rPr lang="fr-FR" dirty="0"/>
              <a:t>Au maximum, les documents sont envoyés quelques jours avant afin que chacun puisse se les approprier avant la réunion. </a:t>
            </a:r>
          </a:p>
          <a:p>
            <a:pPr lvl="1"/>
            <a:r>
              <a:rPr lang="fr-FR" dirty="0" err="1"/>
              <a:t>Chacun.e</a:t>
            </a:r>
            <a:r>
              <a:rPr lang="fr-FR" dirty="0"/>
              <a:t> s’investit dans le pôle en fonction de ses moyens et de ses disponibilités</a:t>
            </a:r>
          </a:p>
          <a:p>
            <a:pPr lvl="1"/>
            <a:endParaRPr lang="fr-FR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7982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C1CF8-C584-4585-93D4-85541A6B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exigences de la formation professionnelle Datadock, Qualiopi…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3F3A4-15EA-4564-8576-61CEA7AC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4037749"/>
          </a:xfrm>
        </p:spPr>
        <p:txBody>
          <a:bodyPr>
            <a:normAutofit/>
          </a:bodyPr>
          <a:lstStyle/>
          <a:p>
            <a:r>
              <a:rPr lang="fr-FR" dirty="0"/>
              <a:t>Formation professionnelle légiférée par le code du travail</a:t>
            </a:r>
          </a:p>
          <a:p>
            <a:pPr lvl="1"/>
            <a:r>
              <a:rPr lang="fr-FR" dirty="0"/>
              <a:t>Contrôlée par la DREETS </a:t>
            </a:r>
          </a:p>
          <a:p>
            <a:r>
              <a:rPr lang="fr-FR" dirty="0"/>
              <a:t>Odyssée Création est un OF certifié </a:t>
            </a:r>
            <a:r>
              <a:rPr lang="fr-FR" dirty="0" err="1"/>
              <a:t>Qualiopi</a:t>
            </a:r>
            <a:r>
              <a:rPr lang="fr-FR" dirty="0"/>
              <a:t> (en attente de l’AFNOR audit juillet 2021)</a:t>
            </a:r>
          </a:p>
          <a:p>
            <a:pPr lvl="1"/>
            <a:r>
              <a:rPr lang="fr-FR" dirty="0"/>
              <a:t>Les bénéficiaires des formations peuvent faire appel aux financements publics pour les formations (pôle emploi, OPCO, CPF…)</a:t>
            </a:r>
          </a:p>
          <a:p>
            <a:pPr lvl="1"/>
            <a:r>
              <a:rPr lang="fr-FR" dirty="0"/>
              <a:t>Les formateurs peuvent mettre leurs formations sur la plateforme CPF lorsqu’elles sont éligibles</a:t>
            </a:r>
          </a:p>
          <a:p>
            <a:r>
              <a:rPr lang="fr-FR" dirty="0"/>
              <a:t>Critères et indicateurs à respecter </a:t>
            </a:r>
          </a:p>
          <a:p>
            <a:pPr lvl="1"/>
            <a:r>
              <a:rPr lang="fr-FR" dirty="0">
                <a:solidFill>
                  <a:schemeClr val="accent1"/>
                </a:solidFill>
                <a:hlinkClick r:id="rId2" action="ppaction://hlinkpres?slideindex=1&amp;slidetitle=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 obligations des formateurs </a:t>
            </a:r>
            <a:r>
              <a:rPr lang="fr-FR" dirty="0"/>
              <a:t>(Annexe 8)</a:t>
            </a:r>
          </a:p>
          <a:p>
            <a:pPr lvl="1"/>
            <a:endParaRPr lang="fr-FR" dirty="0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3D5FE593-07C4-4065-8FCB-C367A5B2C6A8}"/>
              </a:ext>
            </a:extLst>
          </p:cNvPr>
          <p:cNvSpPr/>
          <p:nvPr/>
        </p:nvSpPr>
        <p:spPr>
          <a:xfrm>
            <a:off x="6096000" y="5740504"/>
            <a:ext cx="5255581" cy="1117496"/>
          </a:xfrm>
          <a:prstGeom prst="rightArrow">
            <a:avLst>
              <a:gd name="adj1" fmla="val 50000"/>
              <a:gd name="adj2" fmla="val 470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FEBA39B-BE79-4CAD-AA2F-657CC6ED25F5}"/>
              </a:ext>
            </a:extLst>
          </p:cNvPr>
          <p:cNvSpPr txBox="1"/>
          <p:nvPr/>
        </p:nvSpPr>
        <p:spPr>
          <a:xfrm>
            <a:off x="6406718" y="6053481"/>
            <a:ext cx="463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Le pôle formation est cours de structuration</a:t>
            </a:r>
          </a:p>
        </p:txBody>
      </p:sp>
    </p:spTree>
    <p:extLst>
      <p:ext uri="{BB962C8B-B14F-4D97-AF65-F5344CB8AC3E}">
        <p14:creationId xmlns:p14="http://schemas.microsoft.com/office/powerpoint/2010/main" val="1144862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C1CF8-C584-4585-93D4-85541A6B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exigences de la formation professionnelle :</a:t>
            </a:r>
            <a:br>
              <a:rPr lang="fr-FR" dirty="0"/>
            </a:br>
            <a:r>
              <a:rPr lang="fr-FR" dirty="0"/>
              <a:t>Prestation à destination du public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3F3A4-15EA-4564-8576-61CEA7AC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476" y="2639597"/>
            <a:ext cx="10566310" cy="2234061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Les informations a destination du public sont règlementées. </a:t>
            </a:r>
          </a:p>
          <a:p>
            <a:pPr lvl="1" algn="just"/>
            <a:r>
              <a:rPr lang="fr-FR" dirty="0"/>
              <a:t>Sur le site internet d’Odyssée, sur les sites personnels, plaquettes…</a:t>
            </a:r>
          </a:p>
          <a:p>
            <a:pPr lvl="1" algn="just"/>
            <a:r>
              <a:rPr lang="fr-FR" dirty="0">
                <a:solidFill>
                  <a:schemeClr val="accent1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Fiche présentation de formation </a:t>
            </a:r>
            <a:r>
              <a:rPr lang="fr-FR" dirty="0"/>
              <a:t>(Annexe 1)</a:t>
            </a:r>
          </a:p>
          <a:p>
            <a:pPr lvl="2" algn="just"/>
            <a:r>
              <a:rPr lang="fr-FR" dirty="0"/>
              <a:t>Remplir les champs spécifiques de l’action sur le Yeswiki et envoyer un mail à Bertrand Badier pour une actualisation du site internet.</a:t>
            </a:r>
          </a:p>
          <a:p>
            <a:pPr lvl="2" algn="just"/>
            <a:r>
              <a:rPr lang="fr-FR" dirty="0"/>
              <a:t>Lien vers le Yeswiki : https://osons.cc/p/FormateursO10c/?BazaR&amp;vue=saisir&amp;action=saisir_fiche&amp;id=2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2983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DC1CF8-C584-4585-93D4-85541A6BB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exigences de la formation professionnelle :</a:t>
            </a:r>
            <a:br>
              <a:rPr lang="fr-FR" dirty="0"/>
            </a:br>
            <a:r>
              <a:rPr lang="fr-FR" dirty="0"/>
              <a:t>Le programme de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93F3A4-15EA-4564-8576-61CEA7ACB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311" y="2220684"/>
            <a:ext cx="9809378" cy="351748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On peut distinguer la présentation de l’action de formation (a destination du public) et le scénario pédagogique (document du formateur)</a:t>
            </a:r>
          </a:p>
          <a:p>
            <a:pPr algn="just"/>
            <a:r>
              <a:rPr lang="fr-FR" dirty="0"/>
              <a:t>L’action de formation doit répondre à un besoin identifié </a:t>
            </a:r>
          </a:p>
          <a:p>
            <a:pPr lvl="1" algn="just"/>
            <a:r>
              <a:rPr lang="fr-FR" dirty="0">
                <a:solidFill>
                  <a:schemeClr val="accent1"/>
                </a:solidFill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Questionnaire préalable à l’entrée en formation </a:t>
            </a:r>
            <a:r>
              <a:rPr lang="fr-FR" dirty="0"/>
              <a:t>(Annexe 2)</a:t>
            </a:r>
          </a:p>
          <a:p>
            <a:pPr algn="just"/>
            <a:r>
              <a:rPr lang="fr-FR" dirty="0"/>
              <a:t>Le scénario pédagogique doit contenir : la répartition des modules, les objectifs pédagogiques et leurs outils d’évaluation, les thématiques abordées en cohérence avec les objectifs, les moyens pédagogiques utilisés</a:t>
            </a:r>
          </a:p>
          <a:p>
            <a:pPr lvl="1" algn="just"/>
            <a:r>
              <a:rPr lang="fr-FR" dirty="0">
                <a:solidFill>
                  <a:schemeClr val="accent1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Outil d’aide à la rédaction d’un scénario </a:t>
            </a:r>
            <a:r>
              <a:rPr lang="fr-FR" dirty="0">
                <a:solidFill>
                  <a:schemeClr val="accent1"/>
                </a:solidFill>
              </a:rPr>
              <a:t>pédagogique </a:t>
            </a:r>
            <a:r>
              <a:rPr lang="fr-FR" dirty="0"/>
              <a:t>(Annexe 03A)</a:t>
            </a:r>
          </a:p>
          <a:p>
            <a:pPr lvl="1" algn="just"/>
            <a:r>
              <a:rPr lang="fr-FR" dirty="0"/>
              <a:t>Scénario pédagogique à remplir (Annexe 03)</a:t>
            </a:r>
          </a:p>
          <a:p>
            <a:pPr algn="just"/>
            <a:r>
              <a:rPr lang="fr-FR" dirty="0"/>
              <a:t>Un support de formation doit être fourni aux stagiaires</a:t>
            </a:r>
          </a:p>
        </p:txBody>
      </p:sp>
    </p:spTree>
    <p:extLst>
      <p:ext uri="{BB962C8B-B14F-4D97-AF65-F5344CB8AC3E}">
        <p14:creationId xmlns:p14="http://schemas.microsoft.com/office/powerpoint/2010/main" val="346579666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Rouge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1041</TotalTime>
  <Words>1229</Words>
  <Application>Microsoft Office PowerPoint</Application>
  <PresentationFormat>Grand écran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Nunito</vt:lpstr>
      <vt:lpstr>Palatino Linotype</vt:lpstr>
      <vt:lpstr>Galerie</vt:lpstr>
      <vt:lpstr>Manuel pôle formation</vt:lpstr>
      <vt:lpstr>Le fonctionnement du pôle formation :  L’équipe </vt:lpstr>
      <vt:lpstr>Le fonctionnement du pôle formation :  L’équipe d’accompagnement</vt:lpstr>
      <vt:lpstr>Le fonctionnement du pôle formation : En route vers la coopération</vt:lpstr>
      <vt:lpstr>Le fonctionnement du pôle formation : En route vers la coopération</vt:lpstr>
      <vt:lpstr>Le fonctionnement du pôle formation : En route vers la coopération</vt:lpstr>
      <vt:lpstr>Les exigences de la formation professionnelle Datadock, Qualiopi…</vt:lpstr>
      <vt:lpstr>Les exigences de la formation professionnelle : Prestation à destination du public </vt:lpstr>
      <vt:lpstr>Les exigences de la formation professionnelle : Le programme de formation</vt:lpstr>
      <vt:lpstr>Les règles d’organisation d’une session de formation</vt:lpstr>
      <vt:lpstr>Les obligations des formateurs</vt:lpstr>
      <vt:lpstr>Visibilité de la formation</vt:lpstr>
      <vt:lpstr>Annexes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Manuel formateur</dc:title>
  <dc:creator>ODYSSEE CREATION</dc:creator>
  <cp:lastModifiedBy>ODYSSEE CREATION</cp:lastModifiedBy>
  <cp:revision>38</cp:revision>
  <dcterms:created xsi:type="dcterms:W3CDTF">2021-05-03T13:16:41Z</dcterms:created>
  <dcterms:modified xsi:type="dcterms:W3CDTF">2021-07-26T13:22:53Z</dcterms:modified>
</cp:coreProperties>
</file>