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792" r:id="rId1"/>
  </p:sldMasterIdLst>
  <p:notesMasterIdLst>
    <p:notesMasterId r:id="rId78"/>
  </p:notes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  <p:sldId id="263" r:id="rId9"/>
    <p:sldId id="266" r:id="rId10"/>
    <p:sldId id="264" r:id="rId11"/>
    <p:sldId id="267" r:id="rId12"/>
    <p:sldId id="268" r:id="rId13"/>
    <p:sldId id="265" r:id="rId14"/>
    <p:sldId id="269" r:id="rId15"/>
    <p:sldId id="270" r:id="rId16"/>
    <p:sldId id="271" r:id="rId17"/>
    <p:sldId id="272" r:id="rId18"/>
    <p:sldId id="298" r:id="rId19"/>
    <p:sldId id="273" r:id="rId20"/>
    <p:sldId id="274" r:id="rId21"/>
    <p:sldId id="297" r:id="rId22"/>
    <p:sldId id="277" r:id="rId23"/>
    <p:sldId id="278" r:id="rId24"/>
    <p:sldId id="296" r:id="rId25"/>
    <p:sldId id="280" r:id="rId26"/>
    <p:sldId id="281" r:id="rId27"/>
    <p:sldId id="299" r:id="rId28"/>
    <p:sldId id="295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300" r:id="rId41"/>
    <p:sldId id="301" r:id="rId42"/>
    <p:sldId id="302" r:id="rId43"/>
    <p:sldId id="303" r:id="rId44"/>
    <p:sldId id="304" r:id="rId45"/>
    <p:sldId id="306" r:id="rId46"/>
    <p:sldId id="305" r:id="rId47"/>
    <p:sldId id="307" r:id="rId48"/>
    <p:sldId id="309" r:id="rId49"/>
    <p:sldId id="308" r:id="rId50"/>
    <p:sldId id="310" r:id="rId51"/>
    <p:sldId id="312" r:id="rId52"/>
    <p:sldId id="311" r:id="rId53"/>
    <p:sldId id="313" r:id="rId54"/>
    <p:sldId id="314" r:id="rId55"/>
    <p:sldId id="315" r:id="rId56"/>
    <p:sldId id="316" r:id="rId57"/>
    <p:sldId id="317" r:id="rId58"/>
    <p:sldId id="318" r:id="rId59"/>
    <p:sldId id="319" r:id="rId60"/>
    <p:sldId id="321" r:id="rId61"/>
    <p:sldId id="320" r:id="rId62"/>
    <p:sldId id="322" r:id="rId63"/>
    <p:sldId id="323" r:id="rId64"/>
    <p:sldId id="324" r:id="rId65"/>
    <p:sldId id="325" r:id="rId66"/>
    <p:sldId id="326" r:id="rId67"/>
    <p:sldId id="327" r:id="rId68"/>
    <p:sldId id="328" r:id="rId69"/>
    <p:sldId id="329" r:id="rId70"/>
    <p:sldId id="330" r:id="rId71"/>
    <p:sldId id="331" r:id="rId72"/>
    <p:sldId id="332" r:id="rId73"/>
    <p:sldId id="333" r:id="rId74"/>
    <p:sldId id="334" r:id="rId75"/>
    <p:sldId id="335" r:id="rId76"/>
    <p:sldId id="336" r:id="rId7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51" autoAdjust="0"/>
    <p:restoredTop sz="94660"/>
  </p:normalViewPr>
  <p:slideViewPr>
    <p:cSldViewPr snapToGrid="0">
      <p:cViewPr varScale="1">
        <p:scale>
          <a:sx n="86" d="100"/>
          <a:sy n="86" d="100"/>
        </p:scale>
        <p:origin x="71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9DFDFD-904E-47EF-8981-F21F70D1E747}" type="datetimeFigureOut">
              <a:rPr lang="fr-FR" smtClean="0"/>
              <a:t>01/07/2021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F1D5D6-E42B-4DC2-BF71-3B1763B889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6457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13BEF8-3A28-495F-9852-12A0809C04C3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6500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AAB0A-2ECD-444B-B0D3-A78E5D2B71C5}" type="datetime1">
              <a:rPr lang="en-US" smtClean="0"/>
              <a:t>7/1/2021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7849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5AC7-29D9-483C-A155-385F86977488}" type="datetime1">
              <a:rPr lang="en-US" smtClean="0"/>
              <a:t>7/1/2021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2941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0A517-23D6-42C5-A694-B4BBCB1EE778}" type="datetime1">
              <a:rPr lang="en-US" smtClean="0"/>
              <a:t>7/1/2021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7945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1CAD5-2556-42D3-8A6A-D83C72DF8C2A}" type="datetime1">
              <a:rPr lang="en-US" smtClean="0"/>
              <a:t>7/1/2021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112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CE958-C8EA-47FB-A10A-83D2962A99C6}" type="datetime1">
              <a:rPr lang="en-US" smtClean="0"/>
              <a:t>7/1/2021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9970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920C7-E2A7-4980-A0EC-A25E11D7E8A9}" type="datetime1">
              <a:rPr lang="en-US" smtClean="0"/>
              <a:t>7/1/2021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4814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DB857-C385-42AB-B3F6-C7B204B82CD7}" type="datetime1">
              <a:rPr lang="en-US" smtClean="0"/>
              <a:t>7/1/2021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877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6FC9B-8162-454B-8235-104F9AD1B7E0}" type="datetime1">
              <a:rPr lang="en-US" smtClean="0"/>
              <a:t>7/1/2021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9469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970E3-663B-4687-83A6-7065869F3380}" type="datetime1">
              <a:rPr lang="en-US" smtClean="0"/>
              <a:t>7/1/2021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243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4FACE-93A8-49AB-94A4-C702D3704144}" type="datetime1">
              <a:rPr lang="en-US" smtClean="0"/>
              <a:t>7/1/2021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5548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D4459FEE-3017-41A9-9D52-3A3C7033DF0E}" type="datetime1">
              <a:rPr lang="en-US" smtClean="0"/>
              <a:t>7/1/2021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4928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A17A3C-61F6-4C0B-A579-2C2808D65562}" type="datetime1">
              <a:rPr lang="en-US" smtClean="0"/>
              <a:t>7/1/2021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8698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harmony.vilmont@odyssee-creation.coop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osons.cc/p/FormateursO10c/?PagePrincipale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odyssee-creation.formadmin.fr/admin/login.html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Int&#233;gration%20CAE/Int&#233;gration%20formateur%20documents/Annexe%207%20-%20Contrat%20relationnel%20p&#244;le%20formateur%20V.04.03.2020.pdf" TargetMode="External"/><Relationship Id="rId2" Type="http://schemas.openxmlformats.org/officeDocument/2006/relationships/hyperlink" Target="http://www.odyssee-creation.coop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../Desktop/Int&#233;gration%20CAE/Int&#233;gration%20formateur%20documents/Annexes%20Int&#233;gration%20p&#244;le%20formation/Annexe%206%20-%20Livret%20d'accueil%20Odyss&#233;e%20Cr&#233;ation%20OF%20V.22.06.21.docx" TargetMode="External"/><Relationship Id="rId2" Type="http://schemas.openxmlformats.org/officeDocument/2006/relationships/hyperlink" Target="../Desktop/Int&#233;gration%20CAE/Int&#233;gration%20formateur%20documents/Annexes%20Int&#233;gration%20p&#244;le%20formation/Annexe%201%20-%20Fiche%20Actions%20de%20formation%20site%20internet%20-%20Actions%20de%20formation%20V.17.06.21.doc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../Desktop/Proc&#233;dures/P2%20-%20Diffuser%20son%20offre%20de%20formation%20-%20V.08.06.21.docx" TargetMode="External"/><Relationship Id="rId5" Type="http://schemas.openxmlformats.org/officeDocument/2006/relationships/hyperlink" Target="../Desktop/Proc&#233;dures/P1%20-%20Int&#233;grer%20le%20p&#244;le%20formation%20-%20V.03.06.21.docx" TargetMode="External"/><Relationship Id="rId4" Type="http://schemas.openxmlformats.org/officeDocument/2006/relationships/hyperlink" Target="../Desktop/Int&#233;gration%20CAE/Int&#233;gration%20formateur%20documents/Annexes%20Int&#233;gration%20p&#244;le%20formation/Annexe%204%20-%20Annexe%20convention-contrat%20Programme%20de%20formation%20V.31.05.21.docx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../Desktop/Int&#233;gration%20CAE/Int&#233;gration%20formateur%20documents/Annexes%20Int&#233;gration%20p&#244;le%20formation/Annexe%203%20-%20R&#233;daction%20programme%20p&#233;dagogique%20V.08.06.21.docx" TargetMode="External"/><Relationship Id="rId7" Type="http://schemas.openxmlformats.org/officeDocument/2006/relationships/hyperlink" Target="../Desktop/Proc&#233;dures/P5%20-%20Accueillir%20des%20publics%20en%20situation%20de%20handicap%20V.21.06.21.docx" TargetMode="External"/><Relationship Id="rId2" Type="http://schemas.openxmlformats.org/officeDocument/2006/relationships/hyperlink" Target="../Desktop/Int&#233;gration%20CAE/Int&#233;gration%20formateur%20documents/Annexes%20Int&#233;gration%20p&#244;le%20formation/Annexe%202%20-%20Questionnaire%20pr&#233;alable%20&#224;%20l'entr&#233;e%20en%20formation%20V.31.05.21.doc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../Desktop/Proc&#233;dures/P3%20-%20Cr&#233;er%20son%20offre%20de%20formation%20-%20V.08.06.21.docx" TargetMode="External"/><Relationship Id="rId5" Type="http://schemas.openxmlformats.org/officeDocument/2006/relationships/hyperlink" Target="../Desktop/Int&#233;gration%20CAE/Int&#233;gration%20formateur%20documents/Annexes%20Int&#233;gration%20p&#244;le%20formation/Annexe%2025%20-%20Fiche%20d'accompagnement%20et%20de%20suivi%20des%20personnes%20en%20situation%20de%20handicap%20V.22.06.21.docx" TargetMode="External"/><Relationship Id="rId4" Type="http://schemas.openxmlformats.org/officeDocument/2006/relationships/hyperlink" Target="../Desktop/Int&#233;gration%20CAE/Int&#233;gration%20formateur%20documents/Annexes%20Int&#233;gration%20p&#244;le%20formation/Annexe%2010%20-%20Exemple%20convention%20de%20formation%20V.31.05.21.pdf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../Desktop/Int&#233;gration%20CAE/Int&#233;gration%20formateur%20documents/Annexes%20Int&#233;gration%20p&#244;le%20formation/Annexe%2013%20-%20Lettres%20de%20relance%20-%20justification%20d'absences%20V.08.06.21.docx" TargetMode="External"/><Relationship Id="rId13" Type="http://schemas.openxmlformats.org/officeDocument/2006/relationships/hyperlink" Target="../Desktop/Proc&#233;dures/P6%20-%20Pr&#233;venir%20les%20abandons%20V.08.06.21.docx" TargetMode="External"/><Relationship Id="rId3" Type="http://schemas.openxmlformats.org/officeDocument/2006/relationships/hyperlink" Target="../Desktop/Int&#233;gration%20CAE/Int&#233;gration%20formateur%20documents/Annexes%20Int&#233;gration%20p&#244;le%20formation/Annexe%204%20-%20Annexe%20convention-contrat%20Programme%20de%20formation%20V.31.05.21.docx" TargetMode="External"/><Relationship Id="rId7" Type="http://schemas.openxmlformats.org/officeDocument/2006/relationships/hyperlink" Target="../Desktop/Int&#233;gration%20CAE/Int&#233;gration%20formateur%20documents/Annexes%20Int&#233;gration%20p&#244;le%20formation/Annexe%2012%20-%20Justificatif%20d'absence%20en%20formation%20V.08.06.21.docx" TargetMode="External"/><Relationship Id="rId12" Type="http://schemas.openxmlformats.org/officeDocument/2006/relationships/hyperlink" Target="../Desktop/Proc&#233;dures/P5%20-%20Accueillir%20des%20publics%20en%20situation%20de%20handicap%20V.21.06.21.docx" TargetMode="External"/><Relationship Id="rId2" Type="http://schemas.openxmlformats.org/officeDocument/2006/relationships/hyperlink" Target="../Desktop/Int&#233;gration%20CAE/Int&#233;gration%20formateur%20documents/Annexes%20Int&#233;gration%20p&#244;le%20formation/Annexe%203%20-%20R&#233;daction%20programme%20p&#233;dagogique%20V.08.06.21.doc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../Desktop/Int&#233;gration%20CAE/Int&#233;gration%20formateur%20documents/Annexes%20Int&#233;gration%20p&#244;le%20formation/Annexe%2011%20-%20Exemple%20attestation%20de%20comp&#233;tences%20en%20fin%20de%20formation.pdf" TargetMode="External"/><Relationship Id="rId11" Type="http://schemas.openxmlformats.org/officeDocument/2006/relationships/hyperlink" Target="../Desktop/Proc&#233;dures/P4%20-%20Organiser%20une%20session%20de%20formation%20-%20V.08.06.21.docx" TargetMode="External"/><Relationship Id="rId5" Type="http://schemas.openxmlformats.org/officeDocument/2006/relationships/hyperlink" Target="../Desktop/Int&#233;gration%20CAE/Int&#233;gration%20formateur%20documents/Annexes%20Int&#233;gration%20p&#244;le%20formation/Annexe%2010%20-%20Exemple%20convention%20de%20formation%20V.31.05.21.pdf" TargetMode="External"/><Relationship Id="rId10" Type="http://schemas.openxmlformats.org/officeDocument/2006/relationships/hyperlink" Target="../Desktop/Proc&#233;dures/P3%20-%20Cr&#233;er%20son%20offre%20de%20formation%20-%20V.08.06.21.docx" TargetMode="External"/><Relationship Id="rId4" Type="http://schemas.openxmlformats.org/officeDocument/2006/relationships/hyperlink" Target="../Desktop/Int&#233;gration%20CAE/Int&#233;gration%20formateur%20documents/Annexes%20Int&#233;gration%20p&#244;le%20formation/Annexe%206%20-%20Livret%20d'accueil%20Odyss&#233;e%20Cr&#233;ation%20OF%20V.22.06.21.docx" TargetMode="External"/><Relationship Id="rId9" Type="http://schemas.openxmlformats.org/officeDocument/2006/relationships/hyperlink" Target="../Desktop/Int&#233;gration%20CAE/Int&#233;gration%20formateur%20documents/Annexes%20Int&#233;gration%20p&#244;le%20formation/Annexe%2025%20-%20Fiche%20d'accompagnement%20et%20de%20suivi%20des%20personnes%20en%20situation%20de%20handicap%20V.22.06.21.docx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../Desktop/Int&#233;gration%20CAE/Int&#233;gration%20formateur%20documents/Annexes%20Int&#233;gration%20p&#244;le%20formation/Annexe%2010%20-%20Exemple%20convention%20de%20formation%20V.31.05.21.pdf" TargetMode="External"/><Relationship Id="rId2" Type="http://schemas.openxmlformats.org/officeDocument/2006/relationships/hyperlink" Target="../Desktop/Int&#233;gration%20CAE/Int&#233;gration%20formateur%20documents/Annexes%20Int&#233;gration%20p&#244;le%20formation/Annexe%203%20-%20R&#233;daction%20programme%20p&#233;dagogique%20V.08.06.21.doc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../Desktop/Proc&#233;dures/P7%20-%20Mettre%20les%20moyens%20techniques%20d'Odyss&#233;e%20&#224;%20disposition%20des%20formations%20V.22.06.21.docx" TargetMode="External"/><Relationship Id="rId5" Type="http://schemas.openxmlformats.org/officeDocument/2006/relationships/hyperlink" Target="file:///\\192.168.0.50\commun\4%20-%20STRATEGIE\COMMUNICATION%20EXTERNE\ORGANIGRAMMES\Organigramme%20fonctionnel%20O10C%202021%20MAJ.xlsx" TargetMode="External"/><Relationship Id="rId4" Type="http://schemas.openxmlformats.org/officeDocument/2006/relationships/hyperlink" Target="file:///\\192.168.0.50\commun\4%20-%20STRATEGIE\GESTION%20DES%20RISQUES\DUERP\DUERP%20Anne%20H&#233;l&#232;ne%20CLEMENT.docx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../Desktop/Int&#233;gration%20CAE/Int&#233;gration%20formateur%20documents/Annexes%20Int&#233;gration%20p&#244;le%20formation/Annexe%2021%20-%20Manuel%20p&#244;le%20formation%20V.11.05.21.pptx" TargetMode="External"/><Relationship Id="rId2" Type="http://schemas.openxmlformats.org/officeDocument/2006/relationships/hyperlink" Target="../Desktop/Int&#233;gration%20CAE/Int&#233;gration%20formateur%20documents/Annexes%20Int&#233;gration%20p&#244;le%20formation/Annexe%2020%20-%20Parcours%20d'un.e%20formateurice%20&#224;%20O10C%20V.01.06.21.ppt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../Desktop/Proc&#233;dures/P8%20-%20D&#233;velopper%20ses%20comp&#233;tences%20de%20formateur%20V.29.06.2021.docx" TargetMode="External"/><Relationship Id="rId5" Type="http://schemas.openxmlformats.org/officeDocument/2006/relationships/hyperlink" Target="../Desktop/Proc&#233;dures/P1%20-%20Int&#233;grer%20le%20p&#244;le%20formation%20-%20V.03.06.21.docx" TargetMode="External"/><Relationship Id="rId4" Type="http://schemas.openxmlformats.org/officeDocument/2006/relationships/hyperlink" Target="../Desktop/Int&#233;gration%20CAE/Int&#233;gration%20formateur%20documents/Annexes%20Int&#233;gration%20p&#244;le%20formation/Annexe%2022%20-%20Livret%20d'int&#233;gration%20des%20formateurs%20chez%20O10C%20V.11.05.21.docx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../Desktop/Proc&#233;dures/P5%20-%20Accueillir%20des%20publics%20en%20situation%20de%20handicap%20V.21.06.21.docx" TargetMode="External"/><Relationship Id="rId3" Type="http://schemas.openxmlformats.org/officeDocument/2006/relationships/hyperlink" Target="../Desktop/Int&#233;gration%20CAE/Int&#233;gration%20formateur%20documents/Annexes%20Int&#233;gration%20p&#244;le%20formation/Annexe%2018%20-%20Engagement%20qualit&#233;%20sous-traitance%20V.14.06.21.docx" TargetMode="External"/><Relationship Id="rId7" Type="http://schemas.openxmlformats.org/officeDocument/2006/relationships/hyperlink" Target="../Desktop/Int&#233;gration%20CAE/Int&#233;gration%20formateur%20documents/Annexes%20Int&#233;gration%20p&#244;le%20formation/Annexe%2027%20-%20Liste%20des%20partenaires%20PSH%20V.29.06.21.docx" TargetMode="External"/><Relationship Id="rId2" Type="http://schemas.openxmlformats.org/officeDocument/2006/relationships/hyperlink" Target="../Desktop/Int&#233;gration%20CAE/Int&#233;gration%20formateur%20documents/Annexes%20Int&#233;gration%20p&#244;le%20formation/Annexe%2017%20-%20Livret%20de%20sous-traitance%20V.14.06.21.doc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../Desktop/Int&#233;gration%20CAE/Int&#233;gration%20formateur%20documents/Annexes%20Int&#233;gration%20p&#244;le%20formation/Annexe%2026%20-%20Evaluation%20de%20la%20prise%20en%20charge%20de%20la%20situation%20de%20handicap%20en%20formation%20V.22.06.21.docx" TargetMode="External"/><Relationship Id="rId11" Type="http://schemas.openxmlformats.org/officeDocument/2006/relationships/hyperlink" Target="../Desktop/Proc&#233;dures/P10%20-%20Sous-traiter%20tout%20ou%20partie%20de%20sa%20formation%20V.14.06.21.docx" TargetMode="External"/><Relationship Id="rId5" Type="http://schemas.openxmlformats.org/officeDocument/2006/relationships/hyperlink" Target="../Desktop/Int&#233;gration%20CAE/Int&#233;gration%20formateur%20documents/Annexes%20Int&#233;gration%20p&#244;le%20formation/Annexe%2025%20-%20Fiche%20d'accompagnement%20et%20de%20suivi%20des%20personnes%20en%20situation%20de%20handicap%20V.22.06.21.docx" TargetMode="External"/><Relationship Id="rId10" Type="http://schemas.openxmlformats.org/officeDocument/2006/relationships/hyperlink" Target="../Desktop/Proc&#233;dures/P9%20-%20Assurer%20la%20veille%20r&#232;glementaire%20et%20technique%20-%20V.29.06.21.docx" TargetMode="External"/><Relationship Id="rId4" Type="http://schemas.openxmlformats.org/officeDocument/2006/relationships/hyperlink" Target="../Desktop/Int&#233;gration%20CAE/Int&#233;gration%20formateur%20documents/Annexes%20Int&#233;gration%20p&#244;le%20formation/Annexe%2019%20-%20Liste%20des%20partenaires%20V.21.06.21.docx" TargetMode="External"/><Relationship Id="rId9" Type="http://schemas.openxmlformats.org/officeDocument/2006/relationships/hyperlink" Target="../Desktop/Proc&#233;dures/P7%20-%20Mettre%20les%20moyens%20techniques%20d'Odyss&#233;e%20&#224;%20disposition%20des%20formations%20V.22.06.21.docx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../Desktop/Int&#233;gration%20CAE/Int&#233;gration%20formateur%20documents/Annexes%20Int&#233;gration%20p&#244;le%20formation/Annexe%2023%20-%20Axes%20am&#233;liorations%20de%20formation%20%20taux%20de%20r&#233;ussite%20V.10.06.21.docx" TargetMode="External"/><Relationship Id="rId7" Type="http://schemas.openxmlformats.org/officeDocument/2006/relationships/hyperlink" Target="../Desktop/Proc&#233;dures/P11%20-%20Am&#233;liorer%20la%20qualit&#233;%20de%20sa%20formation%20V.10.06.2021.docx" TargetMode="External"/><Relationship Id="rId2" Type="http://schemas.openxmlformats.org/officeDocument/2006/relationships/hyperlink" Target="../Desktop/Int&#233;gration%20CAE/Int&#233;gration%20formateur%20documents/Annexes%20Int&#233;gration%20p&#244;le%20formation/Annexe%2026%20-%20Evaluation%20de%20la%20prise%20en%20charge%20de%20la%20situation%20de%20handicap%20en%20formation%20V.22.06.21.doc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../Desktop/Proc&#233;dures/P4%20-%20Organiser%20une%20session%20de%20formation%20-%20V.08.06.21.docx" TargetMode="External"/><Relationship Id="rId5" Type="http://schemas.openxmlformats.org/officeDocument/2006/relationships/hyperlink" Target="../Desktop/Proc&#233;dures/P5%20-%20Accueillir%20des%20publics%20en%20situation%20de%20handicap%20V.21.06.21.docx" TargetMode="External"/><Relationship Id="rId4" Type="http://schemas.openxmlformats.org/officeDocument/2006/relationships/hyperlink" Target="../Desktop/Int&#233;gration%20CAE/Int&#233;gration%20formateur%20documents/Annexes%20Int&#233;gration%20p&#244;le%20formation/Annexe%2024%20-%20Axes%20am&#233;liorations%20de%20formation%20taux%20de%20satisfaction%20V.10.06.21.docx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../Int&#233;gration%20CAE/Int&#233;gration%20formateur%20documents/Annexes%20Int&#233;gration%20p&#244;le%20formation/Annexe%206B%20-%20Livret%20d'accueil%20-%20Bilans%20de%20comp&#233;tences%20V.22.06.21.docx" TargetMode="External"/><Relationship Id="rId2" Type="http://schemas.openxmlformats.org/officeDocument/2006/relationships/hyperlink" Target="../Int&#233;gration%20CAE/Int&#233;gration%20formateur%20documents/Annexes%20Int&#233;gration%20p&#244;le%20formation/Annexe%201B%20-%20Fiche%20bilan%20de%20comp&#233;tences%20site%20internet%20-%20Bilan%20de%20comp&#233;tences.doc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../Desktop/Proc&#233;dures/P2%20-%20Diffuser%20son%20offre%20de%20formation%20-%20V.08.06.21.docx" TargetMode="External"/><Relationship Id="rId5" Type="http://schemas.openxmlformats.org/officeDocument/2006/relationships/hyperlink" Target="../Desktop/Proc&#233;dures/P1%20-%20Int&#233;grer%20le%20p&#244;le%20formation%20-%20V.03.06.21.docx" TargetMode="External"/><Relationship Id="rId4" Type="http://schemas.openxmlformats.org/officeDocument/2006/relationships/hyperlink" Target="../Desktop/Int&#233;gration%20CAE/Int&#233;gration%20formateur%20documents/Annexes%20Int&#233;gration%20p&#244;le%20formation/Annexe%204%20-%20Annexe%20convention-contrat%20Programme%20de%20formation%20V.31.05.21.docx" TargetMode="Externa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../Int&#233;gration%20CAE/Int&#233;gration%20formateur%20documents/Annexes%20Int&#233;gration%20p&#244;le%20formation/Annexe%203B%20-%20Programme%20p&#233;dagogiques%20BC.docx" TargetMode="External"/><Relationship Id="rId7" Type="http://schemas.openxmlformats.org/officeDocument/2006/relationships/hyperlink" Target="../Desktop/Proc&#233;dures/P5%20-%20Accueillir%20des%20publics%20en%20situation%20de%20handicap%20V.21.06.21.docx" TargetMode="External"/><Relationship Id="rId2" Type="http://schemas.openxmlformats.org/officeDocument/2006/relationships/hyperlink" Target="../Int&#233;gration%20CAE/Int&#233;gration%20formateur%20documents/Annexes%20Int&#233;gration%20p&#244;le%20formation/Annexe%202B%20-%20Grille%20d'Entretien%20pr&#233;alable%20au%20BC%20-%20Bilan%20de%20comp&#233;tences.doc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../Desktop/Proc&#233;dures/P3%20-%20Cr&#233;er%20son%20offre%20de%20formation%20-%20V.08.06.21.docx" TargetMode="External"/><Relationship Id="rId5" Type="http://schemas.openxmlformats.org/officeDocument/2006/relationships/hyperlink" Target="../Desktop/Int&#233;gration%20CAE/Int&#233;gration%20formateur%20documents/Annexes%20Int&#233;gration%20p&#244;le%20formation/Annexe%2025%20-%20Fiche%20d'accompagnement%20et%20de%20suivi%20des%20personnes%20en%20situation%20de%20handicap%20V.22.06.21.docx" TargetMode="External"/><Relationship Id="rId4" Type="http://schemas.openxmlformats.org/officeDocument/2006/relationships/hyperlink" Target="../Desktop/Int&#233;gration%20CAE/Int&#233;gration%20formateur%20documents/Annexes%20Int&#233;gration%20p&#244;le%20formation/Annexe%2010%20-%20Exemple%20convention%20de%20formation%20V.31.05.21.pdf" TargetMode="Externa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hyperlink" Target="../Desktop/Int&#233;gration%20CAE/Int&#233;gration%20formateur%20documents/Annexes%20Int&#233;gration%20p&#244;le%20formation/Annexe%2013%20-%20Lettres%20de%20relance%20-%20justification%20d'absences%20V.08.06.21.docx" TargetMode="External"/><Relationship Id="rId13" Type="http://schemas.openxmlformats.org/officeDocument/2006/relationships/hyperlink" Target="../Desktop/Proc&#233;dures/P5%20-%20Accueillir%20des%20publics%20en%20situation%20de%20handicap%20V.21.06.21.docx" TargetMode="External"/><Relationship Id="rId3" Type="http://schemas.openxmlformats.org/officeDocument/2006/relationships/hyperlink" Target="../Int&#233;gration%20CAE/Int&#233;gration%20formateur%20documents/Annexes%20Int&#233;gration%20p&#244;le%20formation/Annexe%204B%20-%20Annexe%20convention-contrat%20Programme%20de%20formation%20BC.docx" TargetMode="External"/><Relationship Id="rId7" Type="http://schemas.openxmlformats.org/officeDocument/2006/relationships/hyperlink" Target="../Desktop/Int&#233;gration%20CAE/Int&#233;gration%20formateur%20documents/Annexes%20Int&#233;gration%20p&#244;le%20formation/Annexe%2012%20-%20Justificatif%20d'absence%20en%20formation%20V.08.06.21.docx" TargetMode="External"/><Relationship Id="rId12" Type="http://schemas.openxmlformats.org/officeDocument/2006/relationships/hyperlink" Target="../Desktop/Proc&#233;dures/P4%20-%20Organiser%20une%20session%20de%20formation%20-%20V.08.06.21.docx" TargetMode="External"/><Relationship Id="rId2" Type="http://schemas.openxmlformats.org/officeDocument/2006/relationships/hyperlink" Target="../Int&#233;gration%20CAE/Int&#233;gration%20formateur%20documents/Annexes%20Int&#233;gration%20p&#244;le%20formation/Annexe%203B%20-%20Programme%20p&#233;dagogiques%20BC.doc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../Desktop/Int&#233;gration%20CAE/Int&#233;gration%20formateur%20documents/Annexes%20Int&#233;gration%20p&#244;le%20formation/Annexe%2011%20-%20Exemple%20attestation%20de%20comp&#233;tences%20en%20fin%20de%20formation.pdf" TargetMode="External"/><Relationship Id="rId11" Type="http://schemas.openxmlformats.org/officeDocument/2006/relationships/hyperlink" Target="../Desktop/Proc&#233;dures/P3%20-%20Cr&#233;er%20son%20offre%20de%20formation%20-%20V.08.06.21.docx" TargetMode="External"/><Relationship Id="rId5" Type="http://schemas.openxmlformats.org/officeDocument/2006/relationships/hyperlink" Target="../Desktop/Int&#233;gration%20CAE/Int&#233;gration%20formateur%20documents/Annexes%20Int&#233;gration%20p&#244;le%20formation/Annexe%2010%20-%20Exemple%20convention%20de%20formation%20V.31.05.21.pdf" TargetMode="External"/><Relationship Id="rId10" Type="http://schemas.openxmlformats.org/officeDocument/2006/relationships/hyperlink" Target="../Int&#233;gration%20CAE/Int&#233;gration%20formateur%20documents/Annexes%20Int&#233;gration%20p&#244;le%20formation/Annexe%2028%20-%20Grille%20d'entretien%20de%20suivi%20-%20Bilan%20de%20comp&#233;tences.docx" TargetMode="External"/><Relationship Id="rId4" Type="http://schemas.openxmlformats.org/officeDocument/2006/relationships/hyperlink" Target="../Int&#233;gration%20CAE/Int&#233;gration%20formateur%20documents/Annexes%20Int&#233;gration%20p&#244;le%20formation/Annexe%206B%20-%20Livret%20d'accueil%20-%20Bilans%20de%20comp&#233;tences%20V.22.06.21.docx" TargetMode="External"/><Relationship Id="rId9" Type="http://schemas.openxmlformats.org/officeDocument/2006/relationships/hyperlink" Target="../Desktop/Int&#233;gration%20CAE/Int&#233;gration%20formateur%20documents/Annexes%20Int&#233;gration%20p&#244;le%20formation/Annexe%2025%20-%20Fiche%20d'accompagnement%20et%20de%20suivi%20des%20personnes%20en%20situation%20de%20handicap%20V.22.06.21.docx" TargetMode="External"/><Relationship Id="rId14" Type="http://schemas.openxmlformats.org/officeDocument/2006/relationships/hyperlink" Target="../Desktop/Proc&#233;dures/P6%20-%20Pr&#233;venir%20les%20abandons%20V.08.06.21.docx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hyperlink" Target="../Int&#233;gration%20CAE/Int&#233;gration%20formateur%20documents/Annexes%20Int&#233;gration%20p&#244;le%20formation/Annexe%2027%20-%20Liste%20des%20partenaires%20PSH%20V.29.06.21.docx" TargetMode="External"/><Relationship Id="rId3" Type="http://schemas.openxmlformats.org/officeDocument/2006/relationships/hyperlink" Target="../Desktop/Int&#233;gration%20CAE/Int&#233;gration%20formateur%20documents/Annexes%20Int&#233;gration%20p&#244;le%20formation/Annexe%2017%20-%20Livret%20de%20sous-traitance%20V.14.06.21.docx" TargetMode="External"/><Relationship Id="rId7" Type="http://schemas.openxmlformats.org/officeDocument/2006/relationships/hyperlink" Target="../Desktop/Int&#233;gration%20CAE/Int&#233;gration%20formateur%20documents/Annexes%20Int&#233;gration%20p&#244;le%20formation/Annexe%2026%20-%20Evaluation%20de%20la%20prise%20en%20charge%20de%20la%20situation%20de%20handicap%20en%20formation%20V.22.06.21.docx" TargetMode="External"/><Relationship Id="rId12" Type="http://schemas.openxmlformats.org/officeDocument/2006/relationships/hyperlink" Target="../Desktop/Proc&#233;dures/P10%20-%20Sous-traiter%20tout%20ou%20partie%20de%20sa%20formation%20V.14.06.21.docx" TargetMode="External"/><Relationship Id="rId2" Type="http://schemas.openxmlformats.org/officeDocument/2006/relationships/hyperlink" Target="../Int&#233;gration%20CAE/Int&#233;gration%20formateur%20documents/Annexes%20Int&#233;gration%20p&#244;le%20formation/Annexe%203B%20-%20Programme%20p&#233;dagogiques%20BC.doc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../Desktop/Int&#233;gration%20CAE/Int&#233;gration%20formateur%20documents/Annexes%20Int&#233;gration%20p&#244;le%20formation/Annexe%2025%20-%20Fiche%20d'accompagnement%20et%20de%20suivi%20des%20personnes%20en%20situation%20de%20handicap%20V.22.06.21.docx" TargetMode="External"/><Relationship Id="rId11" Type="http://schemas.openxmlformats.org/officeDocument/2006/relationships/hyperlink" Target="../Desktop/Proc&#233;dures/P9%20-%20Assurer%20la%20veille%20r&#232;glementaire%20et%20technique%20-%20V.29.06.21.docx" TargetMode="External"/><Relationship Id="rId5" Type="http://schemas.openxmlformats.org/officeDocument/2006/relationships/hyperlink" Target="../Desktop/Int&#233;gration%20CAE/Int&#233;gration%20formateur%20documents/Annexes%20Int&#233;gration%20p&#244;le%20formation/Annexe%2019%20-%20Liste%20des%20partenaires%20V.21.06.21.docx" TargetMode="External"/><Relationship Id="rId10" Type="http://schemas.openxmlformats.org/officeDocument/2006/relationships/hyperlink" Target="../Desktop/Proc&#233;dures/P7%20-%20Mettre%20les%20moyens%20techniques%20d'Odyss&#233;e%20&#224;%20disposition%20des%20formations%20V.22.06.21.docx" TargetMode="External"/><Relationship Id="rId4" Type="http://schemas.openxmlformats.org/officeDocument/2006/relationships/hyperlink" Target="../Desktop/Int&#233;gration%20CAE/Int&#233;gration%20formateur%20documents/Annexes%20Int&#233;gration%20p&#244;le%20formation/Annexe%2018%20-%20Engagement%20qualit&#233;%20sous-traitance%20V.14.06.21.docx" TargetMode="External"/><Relationship Id="rId9" Type="http://schemas.openxmlformats.org/officeDocument/2006/relationships/hyperlink" Target="../Desktop/Proc&#233;dures/P5%20-%20Accueillir%20des%20publics%20en%20situation%20de%20handicap%20V.21.06.21.docx" TargetMode="Externa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../Desktop/Int&#233;gration%20CAE/Int&#233;gration%20formateur%20documents/Annexes%20Int&#233;gration%20p&#244;le%20formation/Annexe%2021%20-%20Manuel%20p&#244;le%20formation%20V.11.05.21.pptx" TargetMode="External"/><Relationship Id="rId2" Type="http://schemas.openxmlformats.org/officeDocument/2006/relationships/hyperlink" Target="../Desktop/Int&#233;gration%20CAE/Int&#233;gration%20formateur%20documents/Annexes%20Int&#233;gration%20p&#244;le%20formation/Annexe%2020%20-%20Parcours%20d'un.e%20formateurice%20&#224;%20O10C%20V.01.06.21.ppt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../Desktop/Proc&#233;dures/P8%20-%20D&#233;velopper%20ses%20comp&#233;tences%20de%20formateur%20V.29.06.2021.docx" TargetMode="External"/><Relationship Id="rId5" Type="http://schemas.openxmlformats.org/officeDocument/2006/relationships/hyperlink" Target="../Desktop/Proc&#233;dures/P1%20-%20Int&#233;grer%20le%20p&#244;le%20formation%20-%20V.03.06.21.docx" TargetMode="External"/><Relationship Id="rId4" Type="http://schemas.openxmlformats.org/officeDocument/2006/relationships/hyperlink" Target="../Desktop/Int&#233;gration%20CAE/Int&#233;gration%20formateur%20documents/Annexes%20Int&#233;gration%20p&#244;le%20formation/Annexe%2022%20-%20Livret%20d'int&#233;gration%20des%20formateurs%20chez%20O10C%20V.11.05.21.docx" TargetMode="Externa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hyperlink" Target="../Desktop/Proc&#233;dures/P5%20-%20Accueillir%20des%20publics%20en%20situation%20de%20handicap%20V.21.06.21.docx" TargetMode="External"/><Relationship Id="rId3" Type="http://schemas.openxmlformats.org/officeDocument/2006/relationships/hyperlink" Target="../Desktop/Int&#233;gration%20CAE/Int&#233;gration%20formateur%20documents/Annexes%20Int&#233;gration%20p&#244;le%20formation/Annexe%2018%20-%20Engagement%20qualit&#233;%20sous-traitance%20V.14.06.21.docx" TargetMode="External"/><Relationship Id="rId7" Type="http://schemas.openxmlformats.org/officeDocument/2006/relationships/hyperlink" Target="../Desktop/Int&#233;gration%20CAE/Int&#233;gration%20formateur%20documents/Annexes%20Int&#233;gration%20p&#244;le%20formation/Annexe%2027%20-%20Liste%20des%20partenaires%20PSH%20V.29.06.21.docx" TargetMode="External"/><Relationship Id="rId2" Type="http://schemas.openxmlformats.org/officeDocument/2006/relationships/hyperlink" Target="../Desktop/Int&#233;gration%20CAE/Int&#233;gration%20formateur%20documents/Annexes%20Int&#233;gration%20p&#244;le%20formation/Annexe%2017%20-%20Livret%20de%20sous-traitance%20V.14.06.21.doc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../Desktop/Int&#233;gration%20CAE/Int&#233;gration%20formateur%20documents/Annexes%20Int&#233;gration%20p&#244;le%20formation/Annexe%2026%20-%20Evaluation%20de%20la%20prise%20en%20charge%20de%20la%20situation%20de%20handicap%20en%20formation%20V.22.06.21.docx" TargetMode="External"/><Relationship Id="rId11" Type="http://schemas.openxmlformats.org/officeDocument/2006/relationships/hyperlink" Target="../Desktop/Proc&#233;dures/P10%20-%20Sous-traiter%20tout%20ou%20partie%20de%20sa%20formation%20V.14.06.21.docx" TargetMode="External"/><Relationship Id="rId5" Type="http://schemas.openxmlformats.org/officeDocument/2006/relationships/hyperlink" Target="../Desktop/Int&#233;gration%20CAE/Int&#233;gration%20formateur%20documents/Annexes%20Int&#233;gration%20p&#244;le%20formation/Annexe%2025%20-%20Fiche%20d'accompagnement%20et%20de%20suivi%20des%20personnes%20en%20situation%20de%20handicap%20V.22.06.21.docx" TargetMode="External"/><Relationship Id="rId10" Type="http://schemas.openxmlformats.org/officeDocument/2006/relationships/hyperlink" Target="../Desktop/Proc&#233;dures/P9%20-%20Assurer%20la%20veille%20r&#232;glementaire%20et%20technique%20-%20V.29.06.21.docx" TargetMode="External"/><Relationship Id="rId4" Type="http://schemas.openxmlformats.org/officeDocument/2006/relationships/hyperlink" Target="../Desktop/Int&#233;gration%20CAE/Int&#233;gration%20formateur%20documents/Annexes%20Int&#233;gration%20p&#244;le%20formation/Annexe%2019%20-%20Liste%20des%20partenaires%20V.21.06.21.docx" TargetMode="External"/><Relationship Id="rId9" Type="http://schemas.openxmlformats.org/officeDocument/2006/relationships/hyperlink" Target="../Desktop/Proc&#233;dures/P7%20-%20Mettre%20les%20moyens%20techniques%20d'Odyss&#233;e%20&#224;%20disposition%20des%20formations%20V.22.06.21.docx" TargetMode="Externa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hyperlink" Target="../Desktop/Proc&#233;dures/P11%20-%20Am&#233;liorer%20la%20qualit&#233;%20de%20sa%20formation%20V.10.06.2021.docx" TargetMode="External"/><Relationship Id="rId3" Type="http://schemas.openxmlformats.org/officeDocument/2006/relationships/hyperlink" Target="../Desktop/Int&#233;gration%20CAE/Int&#233;gration%20formateur%20documents/Annexes%20Int&#233;gration%20p&#244;le%20formation/Annexe%2023%20-%20Axes%20am&#233;liorations%20de%20formation%20%20taux%20de%20r&#233;ussite%20V.10.06.21.docx" TargetMode="External"/><Relationship Id="rId7" Type="http://schemas.openxmlformats.org/officeDocument/2006/relationships/hyperlink" Target="../Desktop/Proc&#233;dures/P4%20-%20Organiser%20une%20session%20de%20formation%20-%20V.08.06.21.docx" TargetMode="External"/><Relationship Id="rId2" Type="http://schemas.openxmlformats.org/officeDocument/2006/relationships/hyperlink" Target="../Desktop/Int&#233;gration%20CAE/Int&#233;gration%20formateur%20documents/Annexes%20Int&#233;gration%20p&#244;le%20formation/Annexe%2026%20-%20Evaluation%20de%20la%20prise%20en%20charge%20de%20la%20situation%20de%20handicap%20en%20formation%20V.22.06.21.doc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../Desktop/Proc&#233;dures/P5%20-%20Accueillir%20des%20publics%20en%20situation%20de%20handicap%20V.21.06.21.docx" TargetMode="External"/><Relationship Id="rId5" Type="http://schemas.openxmlformats.org/officeDocument/2006/relationships/hyperlink" Target="../Int&#233;gration%20CAE/Int&#233;gration%20formateur%20documents/Annexes%20Int&#233;gration%20p&#244;le%20formation/Annexe%2028%20-%20Grille%20d'entretien%20de%20suivi%20-%20Bilan%20de%20comp&#233;tences.docx" TargetMode="External"/><Relationship Id="rId4" Type="http://schemas.openxmlformats.org/officeDocument/2006/relationships/hyperlink" Target="../Desktop/Int&#233;gration%20CAE/Int&#233;gration%20formateur%20documents/Annexes%20Int&#233;gration%20p&#244;le%20formation/Annexe%2024%20-%20Axes%20am&#233;liorations%20de%20formation%20taux%20de%20satisfaction%20V.10.06.21.docx" TargetMode="Externa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../Int&#233;gration%20CAE/Int&#233;gration%20formateur%20documents/Annexes%20Int&#233;gration%20p&#244;le%20formation/Annexe%206C%20-%20Livret%20d'accueil%20-%20VAE%20V.01.07.21.docx" TargetMode="External"/><Relationship Id="rId2" Type="http://schemas.openxmlformats.org/officeDocument/2006/relationships/hyperlink" Target="../Int&#233;gration%20CAE/Int&#233;gration%20formateur%20documents/Annexes%20Int&#233;gration%20p&#244;le%20formation/Annexe%201C%20-%20Fiche%20Actions%20de%20formation%20site%20internet%20-%20VAE%20V.01.07.21.doc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../Desktop/Proc&#233;dures/P2%20-%20Diffuser%20son%20offre%20de%20formation%20-%20V.08.06.21.docx" TargetMode="External"/><Relationship Id="rId5" Type="http://schemas.openxmlformats.org/officeDocument/2006/relationships/hyperlink" Target="../Desktop/Proc&#233;dures/P1%20-%20Int&#233;grer%20le%20p&#244;le%20formation%20-%20V.03.06.21.docx" TargetMode="External"/><Relationship Id="rId4" Type="http://schemas.openxmlformats.org/officeDocument/2006/relationships/hyperlink" Target="../Int&#233;gration%20CAE/Int&#233;gration%20formateur%20documents/Annexes%20Int&#233;gration%20p&#244;le%20formation/Annexe%204C%20-%20Annexe%20convention-contrat%20Programme%20de%20formation%20V.31.05.21.docx" TargetMode="Externa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../Int&#233;gration%20CAE/Int&#233;gration%20formateur%20documents/Annexes%20Int&#233;gration%20p&#244;le%20formation/Annexe%204C%20-%20Annexe%20convention-contrat%20Programme%20de%20formation%20V.31.05.21.docx" TargetMode="External"/><Relationship Id="rId2" Type="http://schemas.openxmlformats.org/officeDocument/2006/relationships/hyperlink" Target="../Int&#233;gration%20CAE/Int&#233;gration%20formateur%20documents/Annexes%20Int&#233;gration%20p&#244;le%20formation/Annexe%206C%20-%20Livret%20d'accueil%20-%20VAE%20V.01.07.21.docx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../Desktop/Proc&#233;dures/P5%20-%20Accueillir%20des%20publics%20en%20situation%20de%20handicap%20V.21.06.21.docx" TargetMode="External"/><Relationship Id="rId4" Type="http://schemas.openxmlformats.org/officeDocument/2006/relationships/hyperlink" Target="../Desktop/Proc&#233;dures/P3%20-%20Cr&#233;er%20son%20offre%20de%20formation%20-%20V.08.06.21.docx" TargetMode="Externa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../Desktop/Proc&#233;dures/P3%20-%20Cr&#233;er%20son%20offre%20de%20formation%20-%20V.08.06.21.docx" TargetMode="External"/><Relationship Id="rId2" Type="http://schemas.openxmlformats.org/officeDocument/2006/relationships/hyperlink" Target="../Int&#233;gration%20CAE/Int&#233;gration%20formateur%20documents/Annexes%20Int&#233;gration%20p&#244;le%20formation/Annexe%2031%20-%20Livret%20de%20suivi%20VAE%20V.01.07.21.doc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../Desktop/Proc&#233;dures/P6%20-%20Pr&#233;venir%20les%20abandons%20V.08.06.21.docx" TargetMode="External"/><Relationship Id="rId5" Type="http://schemas.openxmlformats.org/officeDocument/2006/relationships/hyperlink" Target="../Desktop/Proc&#233;dures/P5%20-%20Accueillir%20des%20publics%20en%20situation%20de%20handicap%20V.21.06.21.docx" TargetMode="External"/><Relationship Id="rId4" Type="http://schemas.openxmlformats.org/officeDocument/2006/relationships/hyperlink" Target="../Desktop/Proc&#233;dures/P4%20-%20Organiser%20une%20session%20de%20formation%20-%20V.08.06.21.docx" TargetMode="Externa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../Desktop/Proc&#233;dures/P7%20-%20Mettre%20les%20moyens%20techniques%20d'Odyss&#233;e%20&#224;%20disposition%20des%20formations%20V.22.06.21.docx" TargetMode="External"/><Relationship Id="rId2" Type="http://schemas.openxmlformats.org/officeDocument/2006/relationships/hyperlink" Target="../Desktop/Proc&#233;dures/P5%20-%20Accueillir%20des%20publics%20en%20situation%20de%20handicap%20V.21.06.21.docx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../Desktop/Proc&#233;dures/P10%20-%20Sous-traiter%20tout%20ou%20partie%20de%20sa%20formation%20V.14.06.21.docx" TargetMode="External"/><Relationship Id="rId4" Type="http://schemas.openxmlformats.org/officeDocument/2006/relationships/hyperlink" Target="../Desktop/Proc&#233;dures/P9%20-%20Assurer%20la%20veille%20r&#232;glementaire%20et%20technique%20-%20V.29.06.21.docx" TargetMode="Externa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../Desktop/Proc&#233;dures/P8%20-%20D&#233;velopper%20ses%20comp&#233;tences%20de%20formateur%20V.29.06.2021.docx" TargetMode="External"/><Relationship Id="rId2" Type="http://schemas.openxmlformats.org/officeDocument/2006/relationships/hyperlink" Target="../Desktop/Proc&#233;dures/P1%20-%20Int&#233;grer%20le%20p&#244;le%20formation%20-%20V.03.06.21.docx" TargetMode="Externa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hyperlink" Target="../Desktop/Proc&#233;dures/P7%20-%20Mettre%20les%20moyens%20techniques%20d'Odyss&#233;e%20&#224;%20disposition%20des%20formations%20V.22.06.21.docx" TargetMode="External"/><Relationship Id="rId2" Type="http://schemas.openxmlformats.org/officeDocument/2006/relationships/hyperlink" Target="../Desktop/Proc&#233;dures/P5%20-%20Accueillir%20des%20publics%20en%20situation%20de%20handicap%20V.21.06.21.docx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../Desktop/Proc&#233;dures/P10%20-%20Sous-traiter%20tout%20ou%20partie%20de%20sa%20formation%20V.14.06.21.docx" TargetMode="External"/><Relationship Id="rId4" Type="http://schemas.openxmlformats.org/officeDocument/2006/relationships/hyperlink" Target="../Desktop/Proc&#233;dures/P9%20-%20Assurer%20la%20veille%20r&#232;glementaire%20et%20technique%20-%20V.29.06.21.docx" TargetMode="Externa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hyperlink" Target="../Desktop/Proc&#233;dures/P4%20-%20Organiser%20une%20session%20de%20formation%20-%20V.08.06.21.docx" TargetMode="External"/><Relationship Id="rId2" Type="http://schemas.openxmlformats.org/officeDocument/2006/relationships/hyperlink" Target="../Desktop/Proc&#233;dures/P5%20-%20Accueillir%20des%20publics%20en%20situation%20de%20handicap%20V.21.06.21.doc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../Desktop/Proc&#233;dures/P11%20-%20Am&#233;liorer%20la%20qualit&#233;%20de%20sa%20formation%20V.10.06.2021.docx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file:///\\192.168.0.50\commun\4%20-%20STRATEGIE\COMMUNICATION%20EXTERNE\ORGANIGRAMMES\Organigramme%20fonctionnel%20O10C%202021%20MAJ.xlsx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BC298DB-2D5C-40A1-9A78-6B4A12198A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C2355B-7CE9-4192-9142-A41CA0A0C0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BD8B8D7-1B0A-4B5D-8F25-DE0681BC8D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85200" y="967167"/>
            <a:ext cx="4151306" cy="2374516"/>
          </a:xfrm>
        </p:spPr>
        <p:txBody>
          <a:bodyPr>
            <a:normAutofit/>
          </a:bodyPr>
          <a:lstStyle/>
          <a:p>
            <a:r>
              <a:rPr lang="fr-FR" sz="4800"/>
              <a:t>AUDIT QUALIOPI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E7D9864-BEC7-4244-9CD6-9D2EF70C17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79647" y="3529159"/>
            <a:ext cx="4162489" cy="1606576"/>
          </a:xfrm>
        </p:spPr>
        <p:txBody>
          <a:bodyPr>
            <a:normAutofit/>
          </a:bodyPr>
          <a:lstStyle/>
          <a:p>
            <a:r>
              <a:rPr lang="fr-FR" sz="1600"/>
              <a:t>5-6 et 7 Juillet 2021</a:t>
            </a:r>
          </a:p>
        </p:txBody>
      </p:sp>
      <p:pic>
        <p:nvPicPr>
          <p:cNvPr id="5" name="Image 4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24AC3DD2-5AB0-4E52-8373-29C1150D4C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497" y="1653090"/>
            <a:ext cx="4960442" cy="2419356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6D05ED8-39E4-42F8-92CB-704C2BD0D2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79647" y="3526496"/>
            <a:ext cx="414993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45CE2E7C-6AA3-4710-825D-4CDDF788C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256C6C3-0EDC-4651-AB37-9F26CFAA6C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4237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C1522E-FF47-4F35-A2CA-E51FB140C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1098087"/>
            <a:ext cx="9603275" cy="587136"/>
          </a:xfrm>
        </p:spPr>
        <p:txBody>
          <a:bodyPr/>
          <a:lstStyle/>
          <a:p>
            <a:r>
              <a:rPr lang="fr-FR" dirty="0"/>
              <a:t>Le pole formation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11DC67A-6A35-41E1-BDD4-F1146CDD1B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Le pôle formation regroupe une vingtaine de formatrices et de formateurs tous domaines confondus : </a:t>
            </a:r>
          </a:p>
          <a:p>
            <a:pPr lvl="1"/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bien-être au travail, coopération, médico-social, petite enfance, environnement, informatique, communication, impression 3D, développement commercial, réseaux sociaux…</a:t>
            </a:r>
          </a:p>
          <a:p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Profils variés : </a:t>
            </a:r>
            <a:r>
              <a:rPr lang="fr-FR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formateur.trices</a:t>
            </a: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à temps plein ou </a:t>
            </a:r>
            <a:r>
              <a:rPr lang="fr-FR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occasionnel.les</a:t>
            </a: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débutant.e.s</a:t>
            </a: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ou </a:t>
            </a:r>
            <a:r>
              <a:rPr lang="fr-FR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confirmé.e.s</a:t>
            </a:r>
            <a:endParaRPr lang="fr-F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Centre de bilan de compétences</a:t>
            </a:r>
          </a:p>
          <a:p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Accompagnement VAE</a:t>
            </a:r>
          </a:p>
        </p:txBody>
      </p:sp>
    </p:spTree>
    <p:extLst>
      <p:ext uri="{BB962C8B-B14F-4D97-AF65-F5344CB8AC3E}">
        <p14:creationId xmlns:p14="http://schemas.microsoft.com/office/powerpoint/2010/main" val="27641066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C1522E-FF47-4F35-A2CA-E51FB140C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1170783"/>
            <a:ext cx="10089392" cy="441744"/>
          </a:xfrm>
        </p:spPr>
        <p:txBody>
          <a:bodyPr>
            <a:normAutofit fontScale="90000"/>
          </a:bodyPr>
          <a:lstStyle/>
          <a:p>
            <a:r>
              <a:rPr lang="fr-FR" dirty="0"/>
              <a:t>Le pole formation, entre évolution et révolution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11DC67A-6A35-41E1-BDD4-F1146CDD1B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896796"/>
          </a:xfrm>
        </p:spPr>
        <p:txBody>
          <a:bodyPr>
            <a:normAutofit/>
          </a:bodyPr>
          <a:lstStyle/>
          <a:p>
            <a:r>
              <a:rPr lang="fr-FR" dirty="0"/>
              <a:t>A ce jour, principalement</a:t>
            </a:r>
            <a:r>
              <a:rPr lang="fr-FR" sz="2000" dirty="0"/>
              <a:t> des activités de sous-traitance</a:t>
            </a:r>
          </a:p>
          <a:p>
            <a:r>
              <a:rPr lang="fr-FR" dirty="0" err="1"/>
              <a:t>Qualiopi</a:t>
            </a:r>
            <a:r>
              <a:rPr lang="fr-FR" dirty="0"/>
              <a:t> : </a:t>
            </a:r>
          </a:p>
          <a:p>
            <a:pPr lvl="1"/>
            <a:r>
              <a:rPr lang="fr-FR" dirty="0"/>
              <a:t>une démarche qualité en construction</a:t>
            </a:r>
          </a:p>
          <a:p>
            <a:pPr lvl="1"/>
            <a:r>
              <a:rPr lang="fr-FR" dirty="0"/>
              <a:t>un enjeu de développement pour le pôle formation et la CAE</a:t>
            </a:r>
          </a:p>
          <a:p>
            <a:r>
              <a:rPr lang="fr-FR" dirty="0"/>
              <a:t>Une volonté de développer les activités de formation :</a:t>
            </a:r>
          </a:p>
          <a:p>
            <a:pPr lvl="1"/>
            <a:r>
              <a:rPr lang="fr-FR" dirty="0"/>
              <a:t>Répondre à des appels d’offre en commun</a:t>
            </a:r>
          </a:p>
          <a:p>
            <a:pPr lvl="1"/>
            <a:r>
              <a:rPr lang="fr-FR" dirty="0"/>
              <a:t>Développer les prestations en intra et en inter</a:t>
            </a:r>
          </a:p>
          <a:p>
            <a:pPr lvl="1"/>
            <a:r>
              <a:rPr lang="fr-FR" dirty="0"/>
              <a:t>Développer le réseau et la visibilité de l’organisme de formation</a:t>
            </a:r>
          </a:p>
          <a:p>
            <a:pPr lvl="1"/>
            <a:r>
              <a:rPr lang="fr-FR" dirty="0"/>
              <a:t>Accompagner et former les formatrices et les formateurs dans leurs activités</a:t>
            </a:r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endParaRPr lang="fr-F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622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C1522E-FF47-4F35-A2CA-E51FB140C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1170783"/>
            <a:ext cx="10089392" cy="441744"/>
          </a:xfrm>
        </p:spPr>
        <p:txBody>
          <a:bodyPr>
            <a:normAutofit fontScale="90000"/>
          </a:bodyPr>
          <a:lstStyle/>
          <a:p>
            <a:r>
              <a:rPr lang="fr-FR" dirty="0"/>
              <a:t>Le pole formation, entre évolution et révolution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11DC67A-6A35-41E1-BDD4-F1146CDD1B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306224"/>
            <a:ext cx="9603275" cy="2754047"/>
          </a:xfrm>
        </p:spPr>
        <p:txBody>
          <a:bodyPr>
            <a:normAutofit/>
          </a:bodyPr>
          <a:lstStyle/>
          <a:p>
            <a:r>
              <a:rPr lang="fr-FR" dirty="0"/>
              <a:t>Depuis janvier 2021 :</a:t>
            </a:r>
          </a:p>
          <a:p>
            <a:pPr lvl="1"/>
            <a:r>
              <a:rPr lang="fr-FR" dirty="0"/>
              <a:t>Nouveau logiciel de gestion de la formation professionnelle (Formadmin)</a:t>
            </a:r>
          </a:p>
          <a:p>
            <a:pPr lvl="1"/>
            <a:r>
              <a:rPr lang="fr-FR" dirty="0"/>
              <a:t>Création des nouveaux outils administratifs</a:t>
            </a:r>
          </a:p>
          <a:p>
            <a:pPr lvl="1"/>
            <a:r>
              <a:rPr lang="fr-FR" dirty="0"/>
              <a:t>Construction des nouvelles procédures du pôle formation</a:t>
            </a:r>
          </a:p>
          <a:p>
            <a:pPr lvl="1"/>
            <a:r>
              <a:rPr lang="fr-FR" dirty="0"/>
              <a:t>Attractivité du pôle formation et nouveaux entrants à accompagner</a:t>
            </a:r>
          </a:p>
          <a:p>
            <a:pPr lvl="1"/>
            <a:r>
              <a:rPr lang="fr-FR" dirty="0"/>
              <a:t>Formation référent handicap (juin 2021)</a:t>
            </a:r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endParaRPr lang="fr-F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6020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D14CE4-52A6-4767-BD7B-CDCFA85A2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fonctionnement du pôle formation : </a:t>
            </a:r>
            <a:br>
              <a:rPr lang="fr-FR" dirty="0"/>
            </a:br>
            <a:r>
              <a:rPr lang="fr-FR" dirty="0"/>
              <a:t>L’équipe d’accompagnement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34942CE-9103-432F-A658-33C3715CE7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Coordinatrice pédagogique et référente handicap : Harmony VILMONT </a:t>
            </a:r>
          </a:p>
          <a:p>
            <a:pPr lvl="1"/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</a:t>
            </a: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armony.vilmont@odyssee-creation.coop</a:t>
            </a:r>
            <a:endParaRPr lang="fr-F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Disponible les lundis, mardis et jeudis</a:t>
            </a:r>
          </a:p>
          <a:p>
            <a:pPr lvl="1"/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 le site de Montlouis sur Loire ou en </a:t>
            </a:r>
            <a:r>
              <a:rPr lang="fr-FR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visio</a:t>
            </a:r>
            <a:endParaRPr lang="fr-F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Responsable administrative : Gisèle VAN GRASSTEK </a:t>
            </a:r>
          </a:p>
          <a:p>
            <a:pPr lvl="1"/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gisele.van.grasstek@odyssee-creation.coop – 06 87 88 98 62</a:t>
            </a:r>
          </a:p>
          <a:p>
            <a:pPr lvl="1"/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Disponible sur rendez-vous du lundi au vendredi, sur le site de Romorantin ou en </a:t>
            </a:r>
            <a:r>
              <a:rPr lang="fr-FR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visio</a:t>
            </a:r>
            <a:endParaRPr lang="fr-F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Responsable comptabilité : Alain Riou</a:t>
            </a:r>
          </a:p>
          <a:p>
            <a:pPr lvl="1"/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alain.riou@odyssee-creation.coop – 09 61 64 50 81</a:t>
            </a:r>
          </a:p>
          <a:p>
            <a:pPr lvl="1"/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Disponible sur rendez-vous par du lundi au vendredi, sur le site de Romorantin ou par téléphone.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877455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8D9C84-EF53-4528-9F4F-337872849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fonctionnement du pôle formation :</a:t>
            </a:r>
            <a:br>
              <a:rPr lang="fr-FR" dirty="0"/>
            </a:br>
            <a:r>
              <a:rPr lang="fr-FR" dirty="0"/>
              <a:t>En route vers la coopération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7BA6474-73CC-452C-AF79-9B3DFB6178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4696" y="2379215"/>
            <a:ext cx="9520158" cy="36742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dirty="0"/>
              <a:t>Utilisation d’outils numériques pour partager des informations :</a:t>
            </a:r>
          </a:p>
          <a:p>
            <a:r>
              <a:rPr lang="fr-FR" sz="2200" dirty="0" err="1"/>
              <a:t>Yeswiki</a:t>
            </a:r>
            <a:r>
              <a:rPr lang="fr-FR" sz="2200" dirty="0"/>
              <a:t> : </a:t>
            </a:r>
            <a:r>
              <a:rPr lang="fr-FR" sz="2200" dirty="0">
                <a:hlinkClick r:id="rId2"/>
              </a:rPr>
              <a:t>https://osons.cc/p/FormateursO10c/?PagePrincipale</a:t>
            </a:r>
            <a:endParaRPr lang="fr-FR" sz="2200" dirty="0"/>
          </a:p>
          <a:p>
            <a:pPr lvl="1"/>
            <a:r>
              <a:rPr lang="fr-FR" sz="2000" dirty="0"/>
              <a:t>Permet de partager des informations, de travailler ensemble sur des sujets, de se maintenir au courant des différents chantiers du pôle, retrouver les documents </a:t>
            </a:r>
          </a:p>
          <a:p>
            <a:pPr lvl="1"/>
            <a:r>
              <a:rPr lang="fr-FR" sz="2000" dirty="0"/>
              <a:t>Comme tout est en mouvement, lui aussi est en mouvement constant !</a:t>
            </a:r>
          </a:p>
          <a:p>
            <a:r>
              <a:rPr lang="fr-FR" sz="2200" dirty="0"/>
              <a:t>Une </a:t>
            </a:r>
            <a:r>
              <a:rPr lang="fr-FR" sz="2200" dirty="0" err="1"/>
              <a:t>framaliste</a:t>
            </a:r>
            <a:r>
              <a:rPr lang="fr-FR" sz="2200" dirty="0"/>
              <a:t> qui permet de contacter tous les formateurs sur une seule adresse : formateurs.odyssee@framalistes.org</a:t>
            </a:r>
          </a:p>
        </p:txBody>
      </p:sp>
    </p:spTree>
    <p:extLst>
      <p:ext uri="{BB962C8B-B14F-4D97-AF65-F5344CB8AC3E}">
        <p14:creationId xmlns:p14="http://schemas.microsoft.com/office/powerpoint/2010/main" val="10352063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8D9C84-EF53-4528-9F4F-337872849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fonctionnement du pôle formation :</a:t>
            </a:r>
            <a:br>
              <a:rPr lang="fr-FR" dirty="0"/>
            </a:br>
            <a:r>
              <a:rPr lang="fr-FR" dirty="0"/>
              <a:t>En route vers la coopération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7BA6474-73CC-452C-AF79-9B3DFB6178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4695" y="2379215"/>
            <a:ext cx="9890865" cy="3506680"/>
          </a:xfrm>
        </p:spPr>
        <p:txBody>
          <a:bodyPr>
            <a:normAutofit/>
          </a:bodyPr>
          <a:lstStyle/>
          <a:p>
            <a:r>
              <a:rPr lang="fr-FR" sz="2400" dirty="0"/>
              <a:t>Un logiciel de gestion de formation professionnelle</a:t>
            </a:r>
          </a:p>
          <a:p>
            <a:pPr lvl="1"/>
            <a:r>
              <a:rPr lang="fr-FR" sz="2200" dirty="0" err="1"/>
              <a:t>Formadmin</a:t>
            </a:r>
            <a:r>
              <a:rPr lang="fr-FR" sz="2200" dirty="0"/>
              <a:t> </a:t>
            </a:r>
          </a:p>
          <a:p>
            <a:pPr lvl="2"/>
            <a:r>
              <a:rPr lang="fr-FR" sz="2000" dirty="0"/>
              <a:t>Accès en ligne </a:t>
            </a:r>
            <a:r>
              <a:rPr lang="fr-FR" sz="2000" dirty="0">
                <a:solidFill>
                  <a:schemeClr val="accent1"/>
                </a:solidFill>
              </a:rPr>
              <a:t>: </a:t>
            </a:r>
            <a:r>
              <a:rPr lang="fr-FR" sz="2000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https://odyssee-creation.formadmin.fr/admin/login.html</a:t>
            </a:r>
            <a:endParaRPr lang="fr-FR" sz="2000" dirty="0">
              <a:solidFill>
                <a:schemeClr val="accent1"/>
              </a:solidFill>
            </a:endParaRPr>
          </a:p>
          <a:p>
            <a:pPr lvl="2"/>
            <a:r>
              <a:rPr lang="fr-FR" sz="2000" dirty="0"/>
              <a:t>Tutoriel de prise en main disponible sur le </a:t>
            </a:r>
            <a:r>
              <a:rPr lang="fr-FR" sz="2000" dirty="0" err="1"/>
              <a:t>yeswiki</a:t>
            </a:r>
            <a:endParaRPr lang="fr-FR" sz="2000" dirty="0"/>
          </a:p>
          <a:p>
            <a:r>
              <a:rPr lang="fr-FR" sz="2400" dirty="0"/>
              <a:t>Un logiciel de gestion comptable </a:t>
            </a:r>
          </a:p>
          <a:p>
            <a:pPr lvl="1"/>
            <a:r>
              <a:rPr lang="fr-FR" sz="2200" dirty="0"/>
              <a:t>Winscop/ENDI</a:t>
            </a:r>
          </a:p>
          <a:p>
            <a:pPr lvl="1"/>
            <a:r>
              <a:rPr lang="fr-FR" sz="2200" dirty="0"/>
              <a:t>Pour tout ce qui concerne la comptabilité, se référer à Alain ou Sandra</a:t>
            </a:r>
          </a:p>
          <a:p>
            <a:pPr lvl="1"/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7325556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8D9C84-EF53-4528-9F4F-337872849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fonctionnement du pôle formation :</a:t>
            </a:r>
            <a:br>
              <a:rPr lang="fr-FR" dirty="0"/>
            </a:br>
            <a:r>
              <a:rPr lang="fr-FR" dirty="0"/>
              <a:t>En route vers la coopération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7BA6474-73CC-452C-AF79-9B3DFB6178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825" y="1853753"/>
            <a:ext cx="10608817" cy="4520413"/>
          </a:xfrm>
        </p:spPr>
        <p:txBody>
          <a:bodyPr>
            <a:normAutofit fontScale="85000" lnSpcReduction="10000"/>
          </a:bodyPr>
          <a:lstStyle/>
          <a:p>
            <a:r>
              <a:rPr lang="fr-FR" sz="2400" dirty="0"/>
              <a:t>Un site internet commun : </a:t>
            </a:r>
            <a:r>
              <a:rPr lang="fr-FR" sz="2400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http://www.odyssee-creation.coop/</a:t>
            </a:r>
            <a:endParaRPr lang="fr-FR" sz="2400" dirty="0">
              <a:solidFill>
                <a:schemeClr val="accent1"/>
              </a:solidFill>
            </a:endParaRPr>
          </a:p>
          <a:p>
            <a:pPr lvl="1"/>
            <a:r>
              <a:rPr lang="fr-FR" dirty="0"/>
              <a:t>Doivent être renseignées toutes les informations nécessaires aux bénéficiaires</a:t>
            </a:r>
          </a:p>
          <a:p>
            <a:pPr lvl="1"/>
            <a:r>
              <a:rPr lang="fr-FR" dirty="0"/>
              <a:t>Chaque </a:t>
            </a:r>
            <a:r>
              <a:rPr lang="fr-FR" dirty="0" err="1"/>
              <a:t>formateur.trice</a:t>
            </a:r>
            <a:r>
              <a:rPr lang="fr-FR" dirty="0"/>
              <a:t> dépose sur le site internet : Ses fiches de présentation de formations et sa fiche contact</a:t>
            </a:r>
          </a:p>
          <a:p>
            <a:r>
              <a:rPr lang="fr-FR" sz="2600" dirty="0"/>
              <a:t>Réunions du pôle</a:t>
            </a:r>
          </a:p>
          <a:p>
            <a:pPr lvl="1"/>
            <a:r>
              <a:rPr lang="fr-FR" dirty="0"/>
              <a:t>Une fois par mois en </a:t>
            </a:r>
            <a:r>
              <a:rPr lang="fr-FR" dirty="0" err="1"/>
              <a:t>visio</a:t>
            </a:r>
            <a:r>
              <a:rPr lang="fr-FR" dirty="0"/>
              <a:t> : ½ journée et séminaire deux fois par an en présentiel sur une journée : Montlouis et Romorantin.</a:t>
            </a:r>
          </a:p>
          <a:p>
            <a:pPr lvl="2"/>
            <a:r>
              <a:rPr lang="fr-FR" dirty="0" err="1"/>
              <a:t>Framadate</a:t>
            </a:r>
            <a:r>
              <a:rPr lang="fr-FR" dirty="0"/>
              <a:t> pour choisir une date </a:t>
            </a:r>
          </a:p>
          <a:p>
            <a:pPr lvl="1"/>
            <a:r>
              <a:rPr lang="fr-FR" dirty="0"/>
              <a:t>Sujets variés avec ordre du jour établi en amont – Partage de la veille</a:t>
            </a:r>
          </a:p>
          <a:p>
            <a:pPr lvl="1"/>
            <a:r>
              <a:rPr lang="fr-FR" dirty="0">
                <a:solidFill>
                  <a:schemeClr val="accent1"/>
                </a:solidFill>
                <a:hlinkClick r:id="rId3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 contrat relationnel </a:t>
            </a:r>
            <a:r>
              <a:rPr lang="fr-FR" dirty="0"/>
              <a:t>les décisions prises au cours des réunions sont actées par ceux qui sont présents. (Annexe 7)</a:t>
            </a:r>
          </a:p>
          <a:p>
            <a:pPr lvl="1"/>
            <a:r>
              <a:rPr lang="fr-FR" dirty="0"/>
              <a:t>Les absents pouvant toujours envoyer en amont leurs remarques sur les sujets abordés. </a:t>
            </a:r>
          </a:p>
          <a:p>
            <a:pPr lvl="1"/>
            <a:r>
              <a:rPr lang="fr-FR" dirty="0"/>
              <a:t>Au maximum, les documents sont envoyés quelques jours avant afin que chacun puisse se les approprier avant la réunion. </a:t>
            </a:r>
          </a:p>
          <a:p>
            <a:pPr lvl="1"/>
            <a:r>
              <a:rPr lang="fr-FR" dirty="0" err="1"/>
              <a:t>Chacun.e</a:t>
            </a:r>
            <a:r>
              <a:rPr lang="fr-FR" dirty="0"/>
              <a:t> s’investit dans le pôle en fonction de ses moyens et de ses disponibilités</a:t>
            </a:r>
          </a:p>
          <a:p>
            <a:pPr lvl="1"/>
            <a:endParaRPr lang="fr-FR" dirty="0"/>
          </a:p>
          <a:p>
            <a:pPr lvl="1"/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7798228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D8B8D7-1B0A-4B5D-8F25-DE0681BC8D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85200" y="967167"/>
            <a:ext cx="4151306" cy="2374516"/>
          </a:xfrm>
        </p:spPr>
        <p:txBody>
          <a:bodyPr>
            <a:normAutofit fontScale="90000"/>
          </a:bodyPr>
          <a:lstStyle/>
          <a:p>
            <a:r>
              <a:rPr lang="fr-FR" sz="4800" dirty="0"/>
              <a:t>LE référentiel QUALIOPI - OF</a:t>
            </a:r>
          </a:p>
        </p:txBody>
      </p:sp>
      <p:pic>
        <p:nvPicPr>
          <p:cNvPr id="5" name="Image 4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24AC3DD2-5AB0-4E52-8373-29C1150D4C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354" y="1009644"/>
            <a:ext cx="4960442" cy="2419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415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D8B8D7-1B0A-4B5D-8F25-DE0681BC8D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70337" y="967167"/>
            <a:ext cx="8673483" cy="2374516"/>
          </a:xfrm>
        </p:spPr>
        <p:txBody>
          <a:bodyPr>
            <a:normAutofit/>
          </a:bodyPr>
          <a:lstStyle/>
          <a:p>
            <a:pPr algn="just"/>
            <a:r>
              <a:rPr lang="fr-FR" sz="2400" dirty="0"/>
              <a:t>Critère 1: </a:t>
            </a:r>
            <a:r>
              <a: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conditions d’information du public sur les prestations proposées, les délais pour y accéder et les résultats obtenus</a:t>
            </a:r>
            <a:endParaRPr lang="fr-FR" sz="8000" dirty="0"/>
          </a:p>
        </p:txBody>
      </p:sp>
      <p:pic>
        <p:nvPicPr>
          <p:cNvPr id="5" name="Image 4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24AC3DD2-5AB0-4E52-8373-29C1150D4C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4112" y="4970500"/>
            <a:ext cx="1886973" cy="92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2367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CDDE5CDF-1512-4CDA-B956-23D223F8D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029D7D8-5A6B-4C76-94C8-15798C6C5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5C9319C-E20D-4884-952F-60B6A58C3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F1176DA6-4BBF-42A4-9C94-E6613CCD6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9AAB0AE-172B-4FB4-80C2-86CD6B824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22225">
            <a:solidFill>
              <a:srgbClr val="FFB6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Espace réservé du contenu 12">
            <a:extLst>
              <a:ext uri="{FF2B5EF4-FFF2-40B4-BE49-F238E27FC236}">
                <a16:creationId xmlns:a16="http://schemas.microsoft.com/office/drawing/2014/main" id="{521AF316-0AC4-4EC6-837A-EDB4581E29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3467" y="1997711"/>
            <a:ext cx="10905066" cy="2862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740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AF766A-A552-4AC5-8FC7-CB63CBEAB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ODYSSEE CREATION – UNE COOPERATIVE D’activités et d’emploi et un organisme de formation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68F6263-D97D-4451-A3DB-2DA446CBA6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96781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fr-FR" dirty="0"/>
              <a:t>Créée en 2008 pour permettre à des porteurs de projets de tester leur projet et de créer leur propre emploi</a:t>
            </a:r>
          </a:p>
          <a:p>
            <a:pPr algn="just"/>
            <a:r>
              <a:rPr lang="fr-FR" dirty="0"/>
              <a:t>Odyssée Création devient OF en 2009 pour permettre aux formateurs de dispenser des actions de formation</a:t>
            </a:r>
          </a:p>
          <a:p>
            <a:pPr algn="just"/>
            <a:r>
              <a:rPr lang="fr-FR" dirty="0"/>
              <a:t>Pôle formation créé dans le cadre du </a:t>
            </a:r>
            <a:r>
              <a:rPr lang="fr-FR" dirty="0" err="1"/>
              <a:t>Datadock</a:t>
            </a:r>
            <a:r>
              <a:rPr lang="fr-FR" dirty="0"/>
              <a:t> en 2017</a:t>
            </a:r>
          </a:p>
          <a:p>
            <a:pPr lvl="1" algn="just"/>
            <a:r>
              <a:rPr lang="fr-FR" dirty="0"/>
              <a:t>Première structuration de l’organisme de formation</a:t>
            </a:r>
          </a:p>
          <a:p>
            <a:pPr algn="just"/>
            <a:r>
              <a:rPr lang="fr-FR" dirty="0"/>
              <a:t>2020 : L’évolution de la règlementation de la formation professionnelle amène l’ensemble des Odysséens à questionner sa stratégie concernant le pôle formation au sein de la coopérative</a:t>
            </a:r>
          </a:p>
          <a:p>
            <a:pPr lvl="1" algn="just"/>
            <a:r>
              <a:rPr lang="fr-FR" dirty="0" err="1"/>
              <a:t>Qualiopi</a:t>
            </a:r>
            <a:r>
              <a:rPr lang="fr-FR" dirty="0"/>
              <a:t> devient un enjeu de développement de la coopérative</a:t>
            </a:r>
          </a:p>
          <a:p>
            <a:pPr lvl="1" algn="just"/>
            <a:r>
              <a:rPr lang="fr-FR" dirty="0"/>
              <a:t>Décision de structurer le pôle formation : création du poste de coordination pédagogique</a:t>
            </a:r>
          </a:p>
          <a:p>
            <a:pPr algn="just"/>
            <a:endParaRPr lang="fr-FR" dirty="0"/>
          </a:p>
        </p:txBody>
      </p:sp>
      <p:sp>
        <p:nvSpPr>
          <p:cNvPr id="6" name="Explosion : 8 points 5">
            <a:extLst>
              <a:ext uri="{FF2B5EF4-FFF2-40B4-BE49-F238E27FC236}">
                <a16:creationId xmlns:a16="http://schemas.microsoft.com/office/drawing/2014/main" id="{A07798BE-91E8-4127-8ABD-7B68EACB28F5}"/>
              </a:ext>
            </a:extLst>
          </p:cNvPr>
          <p:cNvSpPr/>
          <p:nvPr/>
        </p:nvSpPr>
        <p:spPr>
          <a:xfrm>
            <a:off x="150921" y="98156"/>
            <a:ext cx="1393794" cy="1224617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6D111CF-1E38-4A5D-BB3D-B85E34B89EE0}"/>
              </a:ext>
            </a:extLst>
          </p:cNvPr>
          <p:cNvSpPr txBox="1"/>
          <p:nvPr/>
        </p:nvSpPr>
        <p:spPr>
          <a:xfrm>
            <a:off x="387796" y="525798"/>
            <a:ext cx="920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En bref</a:t>
            </a:r>
          </a:p>
        </p:txBody>
      </p:sp>
    </p:spTree>
    <p:extLst>
      <p:ext uri="{BB962C8B-B14F-4D97-AF65-F5344CB8AC3E}">
        <p14:creationId xmlns:p14="http://schemas.microsoft.com/office/powerpoint/2010/main" val="39372076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F16E43-0684-4503-B6D4-6790A6EE1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8" y="555944"/>
            <a:ext cx="9603275" cy="1049235"/>
          </a:xfrm>
        </p:spPr>
        <p:txBody>
          <a:bodyPr>
            <a:normAutofit fontScale="90000"/>
          </a:bodyPr>
          <a:lstStyle/>
          <a:p>
            <a:r>
              <a:rPr lang="fr-FR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Critère 1 : Les conditions d’information du public sur les prestations proposées, les délais pour y accéder et les résultats obtenus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9676793-4853-4578-8213-F65BA832BF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2015732"/>
            <a:ext cx="4557122" cy="3450613"/>
          </a:xfrm>
          <a:ln w="28575">
            <a:solidFill>
              <a:schemeClr val="accent2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fr-FR" b="1" dirty="0">
                <a:solidFill>
                  <a:schemeClr val="accent1"/>
                </a:solidFill>
              </a:rPr>
              <a:t>Les éléments de preuve </a:t>
            </a:r>
          </a:p>
          <a:p>
            <a:pPr algn="just"/>
            <a:r>
              <a:rPr lang="fr-FR" dirty="0">
                <a:hlinkClick r:id="rId2" action="ppaction://hlinkfile"/>
              </a:rPr>
              <a:t>Annexe 1 - Fiche Actions de formation site internet - Actions de formation</a:t>
            </a:r>
            <a:endParaRPr lang="fr-FR" dirty="0"/>
          </a:p>
          <a:p>
            <a:pPr algn="just"/>
            <a:r>
              <a:rPr lang="fr-FR" dirty="0">
                <a:hlinkClick r:id="rId3" action="ppaction://hlinkfile"/>
              </a:rPr>
              <a:t>Annexe 6 - Livret d'accueil Odyssée Création OF</a:t>
            </a:r>
            <a:endParaRPr lang="fr-FR" dirty="0"/>
          </a:p>
          <a:p>
            <a:pPr algn="just"/>
            <a:r>
              <a:rPr lang="fr-FR" dirty="0">
                <a:hlinkClick r:id="rId4" action="ppaction://hlinkfile"/>
              </a:rPr>
              <a:t>Annexe 4 - Annexe convention-contrat Programme de formation</a:t>
            </a:r>
            <a:endParaRPr lang="fr-FR" dirty="0"/>
          </a:p>
          <a:p>
            <a:pPr lvl="1" algn="just"/>
            <a:endParaRPr lang="fr-FR" dirty="0"/>
          </a:p>
          <a:p>
            <a:pPr lvl="1" algn="just"/>
            <a:endParaRPr lang="fr-FR" dirty="0"/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BE9265E5-1939-49C8-B713-B37ED008B94A}"/>
              </a:ext>
            </a:extLst>
          </p:cNvPr>
          <p:cNvSpPr txBox="1">
            <a:spLocks/>
          </p:cNvSpPr>
          <p:nvPr/>
        </p:nvSpPr>
        <p:spPr>
          <a:xfrm>
            <a:off x="6267636" y="2015732"/>
            <a:ext cx="4787218" cy="3450613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b="1" dirty="0">
                <a:solidFill>
                  <a:schemeClr val="accent1"/>
                </a:solidFill>
              </a:rPr>
              <a:t>Les procédures de mises en œuvre</a:t>
            </a:r>
          </a:p>
          <a:p>
            <a:pPr algn="just"/>
            <a:r>
              <a:rPr lang="fr-FR" dirty="0">
                <a:hlinkClick r:id="rId5" action="ppaction://hlinkfile"/>
              </a:rPr>
              <a:t>P1 - Intégrer le pôle formation</a:t>
            </a:r>
            <a:endParaRPr lang="fr-FR" dirty="0"/>
          </a:p>
          <a:p>
            <a:pPr algn="just"/>
            <a:r>
              <a:rPr lang="fr-FR" dirty="0">
                <a:hlinkClick r:id="rId6" action="ppaction://hlinkfile"/>
              </a:rPr>
              <a:t>P2 - Diffuser son offre de formation </a:t>
            </a:r>
            <a:endParaRPr lang="fr-FR" dirty="0"/>
          </a:p>
          <a:p>
            <a:pPr lvl="1" algn="just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51410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D8B8D7-1B0A-4B5D-8F25-DE0681BC8D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70337" y="967167"/>
            <a:ext cx="8673483" cy="2374516"/>
          </a:xfrm>
        </p:spPr>
        <p:txBody>
          <a:bodyPr>
            <a:normAutofit/>
          </a:bodyPr>
          <a:lstStyle/>
          <a:p>
            <a:pPr algn="just"/>
            <a:r>
              <a:rPr lang="fr-FR" sz="2400" dirty="0"/>
              <a:t>Critère II : </a:t>
            </a:r>
            <a:r>
              <a: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L’identification précise des objectifs des prestations proposées et l’adaptation de ces prestations aux publics bénéficiaires lors de la conception des prestations. </a:t>
            </a:r>
            <a:endParaRPr lang="fr-FR" sz="8000" dirty="0"/>
          </a:p>
        </p:txBody>
      </p:sp>
      <p:pic>
        <p:nvPicPr>
          <p:cNvPr id="5" name="Image 4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24AC3DD2-5AB0-4E52-8373-29C1150D4C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4112" y="4970500"/>
            <a:ext cx="1886973" cy="92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2867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DDE5CDF-1512-4CDA-B956-23D223F8D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29D7D8-5A6B-4C76-94C8-15798C6C5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5C9319C-E20D-4884-952F-60B6A58C3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1176DA6-4BBF-42A4-9C94-E6613CCD6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9AAB0AE-172B-4FB4-80C2-86CD6B824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22225">
            <a:solidFill>
              <a:srgbClr val="FFB7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EE7D6088-207A-423B-9BC7-7BDC697326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3467" y="1793240"/>
            <a:ext cx="10905066" cy="327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7458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F16E43-0684-4503-B6D4-6790A6EE1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8" y="555944"/>
            <a:ext cx="9603275" cy="1049235"/>
          </a:xfrm>
        </p:spPr>
        <p:txBody>
          <a:bodyPr>
            <a:noAutofit/>
          </a:bodyPr>
          <a:lstStyle/>
          <a:p>
            <a:pPr algn="just"/>
            <a:r>
              <a:rPr lang="fr-FR" sz="2400" dirty="0"/>
              <a:t>Critère II : </a:t>
            </a:r>
            <a:r>
              <a: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L’identification précise des objectifs des prestations proposées et l’adaptation de ces prestations aux publics bénéficiaires lors de la conception des prestations. </a:t>
            </a:r>
            <a:endParaRPr lang="fr-FR" sz="24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9676793-4853-4578-8213-F65BA832BF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2015731"/>
            <a:ext cx="4557122" cy="3450613"/>
          </a:xfrm>
          <a:ln w="28575">
            <a:solidFill>
              <a:schemeClr val="accent2"/>
            </a:solidFill>
          </a:ln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fr-FR" b="1" dirty="0">
                <a:solidFill>
                  <a:schemeClr val="accent1"/>
                </a:solidFill>
              </a:rPr>
              <a:t>Les éléments de preuve </a:t>
            </a:r>
            <a:endParaRPr lang="fr-FR" dirty="0"/>
          </a:p>
          <a:p>
            <a:pPr algn="just"/>
            <a:r>
              <a:rPr lang="fr-FR" dirty="0">
                <a:hlinkClick r:id="rId2" action="ppaction://hlinkfile"/>
              </a:rPr>
              <a:t>Annexe 2 - Questionnaire préalable à l'entrée en formation</a:t>
            </a:r>
            <a:endParaRPr lang="fr-FR" dirty="0"/>
          </a:p>
          <a:p>
            <a:pPr algn="just"/>
            <a:r>
              <a:rPr lang="fr-FR" dirty="0">
                <a:hlinkClick r:id="rId3" action="ppaction://hlinkfile"/>
              </a:rPr>
              <a:t>Annexe 3 - Rédaction programme pédagogique</a:t>
            </a:r>
            <a:endParaRPr lang="fr-FR" dirty="0"/>
          </a:p>
          <a:p>
            <a:pPr algn="just"/>
            <a:r>
              <a:rPr lang="fr-FR" dirty="0">
                <a:hlinkClick r:id="rId4" action="ppaction://hlinkfile"/>
              </a:rPr>
              <a:t>Annexe 10 - Exemple convention de formation</a:t>
            </a:r>
            <a:endParaRPr lang="fr-FR" dirty="0"/>
          </a:p>
          <a:p>
            <a:pPr algn="just"/>
            <a:r>
              <a:rPr lang="fr-FR" dirty="0">
                <a:hlinkClick r:id="rId5" action="ppaction://hlinkfile"/>
              </a:rPr>
              <a:t>Annexe 25 - Fiche d'accompagnement et de suivi des personnes en situation de handicap</a:t>
            </a:r>
            <a:endParaRPr lang="fr-FR" dirty="0"/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BE9265E5-1939-49C8-B713-B37ED008B94A}"/>
              </a:ext>
            </a:extLst>
          </p:cNvPr>
          <p:cNvSpPr txBox="1">
            <a:spLocks/>
          </p:cNvSpPr>
          <p:nvPr/>
        </p:nvSpPr>
        <p:spPr>
          <a:xfrm>
            <a:off x="6267636" y="2015732"/>
            <a:ext cx="4787218" cy="3450613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b="1" dirty="0">
                <a:solidFill>
                  <a:schemeClr val="accent1"/>
                </a:solidFill>
              </a:rPr>
              <a:t>Les procédures de mises en œuvre</a:t>
            </a:r>
          </a:p>
          <a:p>
            <a:pPr algn="just"/>
            <a:r>
              <a:rPr lang="fr-FR" dirty="0">
                <a:hlinkClick r:id="rId6" action="ppaction://hlinkfile"/>
              </a:rPr>
              <a:t>P3 - Créer son offre de formation </a:t>
            </a:r>
            <a:endParaRPr lang="fr-FR" dirty="0"/>
          </a:p>
          <a:p>
            <a:pPr algn="just"/>
            <a:r>
              <a:rPr lang="fr-FR" dirty="0">
                <a:hlinkClick r:id="rId7" action="ppaction://hlinkfile"/>
              </a:rPr>
              <a:t>P5 - Accueillir des publics en situation de handicap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666202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D8B8D7-1B0A-4B5D-8F25-DE0681BC8D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70337" y="967167"/>
            <a:ext cx="8673483" cy="2374516"/>
          </a:xfrm>
        </p:spPr>
        <p:txBody>
          <a:bodyPr>
            <a:normAutofit/>
          </a:bodyPr>
          <a:lstStyle/>
          <a:p>
            <a:pPr algn="just"/>
            <a:r>
              <a: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Critère III: L’adaptation aux publics bénéficiaires des prestations et des modalités d’accueil, d’accompagnement, de suivi et d’évaluation mises en œuvre. </a:t>
            </a:r>
            <a:endParaRPr lang="fr-FR" sz="8000" dirty="0"/>
          </a:p>
        </p:txBody>
      </p:sp>
      <p:pic>
        <p:nvPicPr>
          <p:cNvPr id="5" name="Image 4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24AC3DD2-5AB0-4E52-8373-29C1150D4C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4112" y="4970500"/>
            <a:ext cx="1886973" cy="92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9252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DDE5CDF-1512-4CDA-B956-23D223F8D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29D7D8-5A6B-4C76-94C8-15798C6C5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5C9319C-E20D-4884-952F-60B6A58C3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1176DA6-4BBF-42A4-9C94-E6613CCD6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9AAB0AE-172B-4FB4-80C2-86CD6B824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22225">
            <a:solidFill>
              <a:srgbClr val="FFB8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6E46AAA8-AF73-4CFA-ACF7-EAF281815D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3467" y="1534245"/>
            <a:ext cx="10905066" cy="378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6980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F16E43-0684-4503-B6D4-6790A6EE1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8" y="555944"/>
            <a:ext cx="9603275" cy="1049235"/>
          </a:xfrm>
        </p:spPr>
        <p:txBody>
          <a:bodyPr>
            <a:noAutofit/>
          </a:bodyPr>
          <a:lstStyle/>
          <a:p>
            <a:pPr algn="just"/>
            <a:r>
              <a: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Critère III: L’adaptation aux publics bénéficiaires des prestations et des modalités d’accueil, d’accompagnement, de suivi et d’évaluation mises en œuvre. </a:t>
            </a:r>
            <a:endParaRPr lang="fr-FR" sz="24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9676793-4853-4578-8213-F65BA832BF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2015731"/>
            <a:ext cx="4557122" cy="3976696"/>
          </a:xfrm>
          <a:ln w="28575">
            <a:solidFill>
              <a:schemeClr val="accent2"/>
            </a:solidFill>
          </a:ln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fr-FR" b="1" dirty="0">
                <a:solidFill>
                  <a:schemeClr val="accent1"/>
                </a:solidFill>
              </a:rPr>
              <a:t>Les éléments de preuve </a:t>
            </a:r>
            <a:endParaRPr lang="fr-FR" dirty="0"/>
          </a:p>
          <a:p>
            <a:pPr algn="just"/>
            <a:r>
              <a:rPr lang="fr-FR" dirty="0">
                <a:hlinkClick r:id="rId2" action="ppaction://hlinkfile"/>
              </a:rPr>
              <a:t>Annexe 3 - Rédaction programme pédagogique</a:t>
            </a:r>
            <a:endParaRPr lang="fr-FR" dirty="0"/>
          </a:p>
          <a:p>
            <a:pPr algn="just"/>
            <a:r>
              <a:rPr lang="fr-FR" dirty="0">
                <a:hlinkClick r:id="rId3" action="ppaction://hlinkfile"/>
              </a:rPr>
              <a:t>Annexe 4 - Annexe convention-contrat Programme de formation</a:t>
            </a:r>
            <a:endParaRPr lang="fr-FR" dirty="0"/>
          </a:p>
          <a:p>
            <a:pPr algn="just"/>
            <a:r>
              <a:rPr lang="fr-FR" dirty="0">
                <a:hlinkClick r:id="rId4" action="ppaction://hlinkfile"/>
              </a:rPr>
              <a:t>Annexe 6 - Livret d'accueil Odyssée Création OF</a:t>
            </a:r>
            <a:endParaRPr lang="fr-FR" dirty="0"/>
          </a:p>
          <a:p>
            <a:pPr algn="just"/>
            <a:r>
              <a:rPr lang="fr-FR" dirty="0">
                <a:hlinkClick r:id="rId5" action="ppaction://hlinkfile"/>
              </a:rPr>
              <a:t>Annexe 10 - Exemple convention de formation</a:t>
            </a:r>
            <a:endParaRPr lang="fr-FR" dirty="0"/>
          </a:p>
          <a:p>
            <a:pPr algn="just"/>
            <a:r>
              <a:rPr lang="fr-FR" dirty="0">
                <a:hlinkClick r:id="rId6" action="ppaction://hlinkfile"/>
              </a:rPr>
              <a:t>Annexe 11 - Exemple attestation de compétences en fin de formation</a:t>
            </a:r>
            <a:endParaRPr lang="fr-FR" dirty="0"/>
          </a:p>
          <a:p>
            <a:pPr algn="just"/>
            <a:r>
              <a:rPr lang="fr-FR" dirty="0">
                <a:hlinkClick r:id="rId7" action="ppaction://hlinkfile"/>
              </a:rPr>
              <a:t>Annexe 12 - Justificatif d'absence en formation</a:t>
            </a:r>
            <a:endParaRPr lang="fr-FR" dirty="0"/>
          </a:p>
          <a:p>
            <a:pPr algn="just"/>
            <a:r>
              <a:rPr lang="fr-FR" dirty="0">
                <a:hlinkClick r:id="rId8" action="ppaction://hlinkfile"/>
              </a:rPr>
              <a:t>Annexe 13 - Lettres de relance - justification d'absences </a:t>
            </a:r>
            <a:endParaRPr lang="fr-FR" dirty="0"/>
          </a:p>
          <a:p>
            <a:pPr algn="just"/>
            <a:r>
              <a:rPr lang="fr-FR" dirty="0">
                <a:hlinkClick r:id="rId9" action="ppaction://hlinkfile"/>
              </a:rPr>
              <a:t>Annexe 25 - Fiche d'accompagnement et de suivi des personnes en situation de handicap</a:t>
            </a:r>
            <a:endParaRPr lang="fr-FR" dirty="0"/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BE9265E5-1939-49C8-B713-B37ED008B94A}"/>
              </a:ext>
            </a:extLst>
          </p:cNvPr>
          <p:cNvSpPr txBox="1">
            <a:spLocks/>
          </p:cNvSpPr>
          <p:nvPr/>
        </p:nvSpPr>
        <p:spPr>
          <a:xfrm>
            <a:off x="6267636" y="2015732"/>
            <a:ext cx="4787218" cy="3976695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b="1" dirty="0">
                <a:solidFill>
                  <a:schemeClr val="accent1"/>
                </a:solidFill>
              </a:rPr>
              <a:t>Les procédures de mises en œuvre</a:t>
            </a:r>
          </a:p>
          <a:p>
            <a:pPr algn="just"/>
            <a:r>
              <a:rPr lang="fr-FR" dirty="0">
                <a:hlinkClick r:id="rId10" action="ppaction://hlinkfile"/>
              </a:rPr>
              <a:t>P3 - Créer son offre de formation </a:t>
            </a:r>
            <a:endParaRPr lang="fr-FR" dirty="0"/>
          </a:p>
          <a:p>
            <a:pPr algn="just"/>
            <a:r>
              <a:rPr lang="fr-FR" dirty="0">
                <a:hlinkClick r:id="rId11" action="ppaction://hlinkfile"/>
              </a:rPr>
              <a:t>P4 - Organiser une session de formation</a:t>
            </a:r>
            <a:endParaRPr lang="fr-FR" dirty="0"/>
          </a:p>
          <a:p>
            <a:pPr algn="just"/>
            <a:r>
              <a:rPr lang="fr-FR" dirty="0">
                <a:hlinkClick r:id="rId12" action="ppaction://hlinkfile"/>
              </a:rPr>
              <a:t>P5 - Accueillir des publics en situation de handicap</a:t>
            </a:r>
            <a:endParaRPr lang="fr-FR" dirty="0"/>
          </a:p>
          <a:p>
            <a:pPr algn="just"/>
            <a:r>
              <a:rPr lang="fr-FR" dirty="0">
                <a:hlinkClick r:id="rId13" action="ppaction://hlinkfile"/>
              </a:rPr>
              <a:t>P6 - Prévenir les abandons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406963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5EEFC7-9CDB-4C42-BF01-8933992BF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fr-FR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Critère III: les indicateurs de formation en alternance – odyssée non concernée a ce jour</a:t>
            </a:r>
            <a:endParaRPr lang="fr-FR" dirty="0"/>
          </a:p>
        </p:txBody>
      </p:sp>
      <p:pic>
        <p:nvPicPr>
          <p:cNvPr id="4" name="Espace réservé du contenu 4">
            <a:extLst>
              <a:ext uri="{FF2B5EF4-FFF2-40B4-BE49-F238E27FC236}">
                <a16:creationId xmlns:a16="http://schemas.microsoft.com/office/drawing/2014/main" id="{5E645B39-565A-4FF3-97E9-028BAB62F0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0975" y="2156717"/>
            <a:ext cx="9604375" cy="3168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110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D8B8D7-1B0A-4B5D-8F25-DE0681BC8D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70337" y="967167"/>
            <a:ext cx="8673483" cy="2374516"/>
          </a:xfrm>
        </p:spPr>
        <p:txBody>
          <a:bodyPr>
            <a:normAutofit/>
          </a:bodyPr>
          <a:lstStyle/>
          <a:p>
            <a:pPr algn="just"/>
            <a:r>
              <a: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Critère IV: L’adéquation des moyens pédagogiques, techniques et d’encadrement aux prestations mises en œuvre</a:t>
            </a:r>
            <a:endParaRPr lang="fr-FR" sz="8000" dirty="0"/>
          </a:p>
        </p:txBody>
      </p:sp>
      <p:pic>
        <p:nvPicPr>
          <p:cNvPr id="5" name="Image 4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24AC3DD2-5AB0-4E52-8373-29C1150D4C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4112" y="4970500"/>
            <a:ext cx="1886973" cy="92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5286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DDE5CDF-1512-4CDA-B956-23D223F8D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29D7D8-5A6B-4C76-94C8-15798C6C5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5C9319C-E20D-4884-952F-60B6A58C3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1176DA6-4BBF-42A4-9C94-E6613CCD6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9AAB0AE-172B-4FB4-80C2-86CD6B824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22225">
            <a:solidFill>
              <a:srgbClr val="FFBA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C713D6F9-0729-4667-A01A-1B83501806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3467" y="1834134"/>
            <a:ext cx="10905066" cy="3189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402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519B86-4BC8-44B6-BD2A-7CEFD911A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1098087"/>
            <a:ext cx="9603275" cy="587136"/>
          </a:xfrm>
        </p:spPr>
        <p:txBody>
          <a:bodyPr>
            <a:normAutofit/>
          </a:bodyPr>
          <a:lstStyle/>
          <a:p>
            <a:r>
              <a:rPr lang="fr-FR" sz="3600" dirty="0"/>
              <a:t>Une </a:t>
            </a:r>
            <a:r>
              <a:rPr lang="fr-FR" sz="3600" dirty="0" err="1"/>
              <a:t>cae</a:t>
            </a:r>
            <a:r>
              <a:rPr lang="fr-FR" sz="3600" dirty="0"/>
              <a:t>, comment ca marche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11CDBF5-0B98-4B3E-AB4C-4976E682A0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181868"/>
          </a:xfrm>
        </p:spPr>
        <p:txBody>
          <a:bodyPr>
            <a:normAutofit lnSpcReduction="10000"/>
          </a:bodyPr>
          <a:lstStyle/>
          <a:p>
            <a:pPr algn="just"/>
            <a:r>
              <a:rPr lang="fr-FR" dirty="0"/>
              <a:t>Une coopérative d’Activités et d’Emploi permet à tout porteur de projet de tester son projet en grandeur nature et s’il le souhaite de devenir entrepreneur salarié.</a:t>
            </a:r>
          </a:p>
          <a:p>
            <a:pPr algn="just"/>
            <a:r>
              <a:rPr lang="fr-FR" dirty="0"/>
              <a:t>Cela permet :</a:t>
            </a:r>
          </a:p>
          <a:p>
            <a:pPr lvl="1" algn="just"/>
            <a:r>
              <a:rPr lang="fr-FR" dirty="0"/>
              <a:t>Un statut juridique grâce au Contrat Entrepreneur-Salarié Associé (CESA), à durée indéterminée pour développer son activité en ayant une protection sociale</a:t>
            </a:r>
          </a:p>
          <a:p>
            <a:pPr lvl="1" algn="just"/>
            <a:r>
              <a:rPr lang="fr-FR" dirty="0"/>
              <a:t>Un accompagnement de l’activité avec un conseiller tout au long du parcours</a:t>
            </a:r>
          </a:p>
          <a:p>
            <a:pPr lvl="1" algn="just"/>
            <a:r>
              <a:rPr lang="fr-FR" dirty="0"/>
              <a:t>Un hébergement juridique car la CAE héberge l’activité des Entrepreneurs Salariés (ES)</a:t>
            </a:r>
          </a:p>
          <a:p>
            <a:pPr lvl="1" algn="just"/>
            <a:r>
              <a:rPr lang="fr-FR" dirty="0"/>
              <a:t>Un cadre collectif avec un réseau d’entrepreneurs facilitant la coopération et le partage d’expérience</a:t>
            </a:r>
          </a:p>
          <a:p>
            <a:pPr lvl="1" algn="just"/>
            <a:r>
              <a:rPr lang="fr-FR" dirty="0"/>
              <a:t>Des services mutualisés avec un suivi administratif, comptable, commercial</a:t>
            </a:r>
          </a:p>
          <a:p>
            <a:pPr lvl="1" algn="just"/>
            <a:r>
              <a:rPr lang="fr-FR" dirty="0"/>
              <a:t>Un lieu de coopération en devenant associé, la CAE est l’entreprise de chacun.</a:t>
            </a:r>
          </a:p>
        </p:txBody>
      </p:sp>
    </p:spTree>
    <p:extLst>
      <p:ext uri="{BB962C8B-B14F-4D97-AF65-F5344CB8AC3E}">
        <p14:creationId xmlns:p14="http://schemas.microsoft.com/office/powerpoint/2010/main" val="22736140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F16E43-0684-4503-B6D4-6790A6EE1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7158" y="865573"/>
            <a:ext cx="9603275" cy="766829"/>
          </a:xfrm>
        </p:spPr>
        <p:txBody>
          <a:bodyPr>
            <a:noAutofit/>
          </a:bodyPr>
          <a:lstStyle/>
          <a:p>
            <a:pPr algn="just"/>
            <a:r>
              <a: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Critère IV: L’adéquation des moyens pédagogiques, techniques et d’encadrement aux prestations mises en œuvre</a:t>
            </a:r>
            <a:endParaRPr lang="fr-FR" sz="24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9676793-4853-4578-8213-F65BA832BF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2015731"/>
            <a:ext cx="4557122" cy="3450613"/>
          </a:xfrm>
          <a:ln w="28575"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b="1" dirty="0">
                <a:solidFill>
                  <a:schemeClr val="accent1"/>
                </a:solidFill>
              </a:rPr>
              <a:t>Les éléments de preuve </a:t>
            </a:r>
            <a:endParaRPr lang="fr-FR" dirty="0"/>
          </a:p>
          <a:p>
            <a:pPr algn="just"/>
            <a:r>
              <a:rPr lang="fr-FR" dirty="0">
                <a:hlinkClick r:id="rId2" action="ppaction://hlinkfile"/>
              </a:rPr>
              <a:t>Annexe 3 - Rédaction programme pédagogique</a:t>
            </a:r>
            <a:endParaRPr lang="fr-FR" dirty="0"/>
          </a:p>
          <a:p>
            <a:pPr algn="just"/>
            <a:r>
              <a:rPr lang="fr-FR" dirty="0">
                <a:hlinkClick r:id="rId3" action="ppaction://hlinkfile"/>
              </a:rPr>
              <a:t>Annexe 10 - Exemple convention de formation</a:t>
            </a:r>
            <a:endParaRPr lang="fr-FR" dirty="0"/>
          </a:p>
          <a:p>
            <a:pPr algn="just"/>
            <a:r>
              <a:rPr lang="fr-FR" dirty="0">
                <a:hlinkClick r:id="rId4" action="ppaction://hlinkfile"/>
              </a:rPr>
              <a:t>Annexe 15 - DUERPS</a:t>
            </a:r>
            <a:endParaRPr lang="fr-FR" dirty="0"/>
          </a:p>
          <a:p>
            <a:pPr algn="just"/>
            <a:r>
              <a:rPr lang="fr-FR" dirty="0">
                <a:hlinkClick r:id="rId5" action="ppaction://hlinkfile"/>
              </a:rPr>
              <a:t>Annexe 16 - Organigramme fonctionnel</a:t>
            </a:r>
            <a:endParaRPr lang="fr-FR" dirty="0"/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BE9265E5-1939-49C8-B713-B37ED008B94A}"/>
              </a:ext>
            </a:extLst>
          </p:cNvPr>
          <p:cNvSpPr txBox="1">
            <a:spLocks/>
          </p:cNvSpPr>
          <p:nvPr/>
        </p:nvSpPr>
        <p:spPr>
          <a:xfrm>
            <a:off x="6267636" y="2015732"/>
            <a:ext cx="4787218" cy="3450613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b="1" dirty="0">
                <a:solidFill>
                  <a:schemeClr val="accent1"/>
                </a:solidFill>
              </a:rPr>
              <a:t>Les procédures de mises en œuvre</a:t>
            </a:r>
          </a:p>
          <a:p>
            <a:pPr algn="just"/>
            <a:r>
              <a:rPr lang="fr-FR" dirty="0">
                <a:hlinkClick r:id="rId6" action="ppaction://hlinkfile"/>
              </a:rPr>
              <a:t>P7 - Mettre les moyens techniques d'Odyssée à disposition des formations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989806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D8B8D7-1B0A-4B5D-8F25-DE0681BC8D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70337" y="967167"/>
            <a:ext cx="8673483" cy="2374516"/>
          </a:xfrm>
        </p:spPr>
        <p:txBody>
          <a:bodyPr>
            <a:normAutofit/>
          </a:bodyPr>
          <a:lstStyle/>
          <a:p>
            <a:pPr algn="just"/>
            <a:r>
              <a:rPr lang="fr-FR" sz="2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Critère V: </a:t>
            </a:r>
            <a:r>
              <a:rPr lang="fr-F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L’adéquation des moyens pédagogiques, techniques et d’encadrement aux prestations mises en œuvre</a:t>
            </a:r>
            <a:endParaRPr lang="fr-FR" sz="8000" dirty="0"/>
          </a:p>
        </p:txBody>
      </p:sp>
      <p:pic>
        <p:nvPicPr>
          <p:cNvPr id="5" name="Image 4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24AC3DD2-5AB0-4E52-8373-29C1150D4C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4112" y="4970500"/>
            <a:ext cx="1886973" cy="92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6072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DDE5CDF-1512-4CDA-B956-23D223F8D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29D7D8-5A6B-4C76-94C8-15798C6C5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5C9319C-E20D-4884-952F-60B6A58C3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1176DA6-4BBF-42A4-9C94-E6613CCD6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9AAB0AE-172B-4FB4-80C2-86CD6B824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22225">
            <a:solidFill>
              <a:srgbClr val="FFB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DA049593-A6D0-4985-B82D-A5D0D107A2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3467" y="1207093"/>
            <a:ext cx="10905066" cy="4443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7125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F16E43-0684-4503-B6D4-6790A6EE1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7158" y="865573"/>
            <a:ext cx="9603275" cy="766829"/>
          </a:xfrm>
        </p:spPr>
        <p:txBody>
          <a:bodyPr>
            <a:noAutofit/>
          </a:bodyPr>
          <a:lstStyle/>
          <a:p>
            <a:pPr algn="just"/>
            <a:r>
              <a: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Critère V: L’adéquation des moyens pédagogiques, techniques et d’encadrement aux prestations mises en œuvre</a:t>
            </a:r>
            <a:endParaRPr lang="fr-FR" sz="24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9676793-4853-4578-8213-F65BA832BF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2015731"/>
            <a:ext cx="4557122" cy="3450613"/>
          </a:xfrm>
          <a:ln w="28575"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b="1" dirty="0">
                <a:solidFill>
                  <a:schemeClr val="accent1"/>
                </a:solidFill>
              </a:rPr>
              <a:t>Les éléments de preuve </a:t>
            </a:r>
          </a:p>
          <a:p>
            <a:pPr algn="just"/>
            <a:r>
              <a:rPr lang="fr-FR" dirty="0">
                <a:hlinkClick r:id="rId2" action="ppaction://hlinkpres?slideindex=1&amp;slidetitle="/>
              </a:rPr>
              <a:t>Annexe 20 - Parcours d'</a:t>
            </a:r>
            <a:r>
              <a:rPr lang="fr-FR" dirty="0" err="1">
                <a:hlinkClick r:id="rId2" action="ppaction://hlinkpres?slideindex=1&amp;slidetitle="/>
              </a:rPr>
              <a:t>un.e</a:t>
            </a:r>
            <a:r>
              <a:rPr lang="fr-FR" dirty="0">
                <a:hlinkClick r:id="rId2" action="ppaction://hlinkpres?slideindex=1&amp;slidetitle="/>
              </a:rPr>
              <a:t> </a:t>
            </a:r>
            <a:r>
              <a:rPr lang="fr-FR" dirty="0" err="1">
                <a:hlinkClick r:id="rId2" action="ppaction://hlinkpres?slideindex=1&amp;slidetitle="/>
              </a:rPr>
              <a:t>formateur.trice</a:t>
            </a:r>
            <a:r>
              <a:rPr lang="fr-FR" dirty="0">
                <a:hlinkClick r:id="rId2" action="ppaction://hlinkpres?slideindex=1&amp;slidetitle="/>
              </a:rPr>
              <a:t> à O10C</a:t>
            </a:r>
            <a:endParaRPr lang="fr-FR" dirty="0"/>
          </a:p>
          <a:p>
            <a:pPr algn="just"/>
            <a:r>
              <a:rPr lang="fr-FR" dirty="0">
                <a:hlinkClick r:id="rId3" action="ppaction://hlinkpres?slideindex=1&amp;slidetitle="/>
              </a:rPr>
              <a:t>Annexe 21 - Manuel pôle formation </a:t>
            </a:r>
            <a:endParaRPr lang="fr-FR" dirty="0"/>
          </a:p>
          <a:p>
            <a:pPr algn="just"/>
            <a:r>
              <a:rPr lang="fr-FR" dirty="0">
                <a:hlinkClick r:id="rId4" action="ppaction://hlinkfile"/>
              </a:rPr>
              <a:t>Annexe 22 - Livret d'intégration des formateurs chez O10C</a:t>
            </a:r>
            <a:endParaRPr lang="fr-FR" dirty="0"/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BE9265E5-1939-49C8-B713-B37ED008B94A}"/>
              </a:ext>
            </a:extLst>
          </p:cNvPr>
          <p:cNvSpPr txBox="1">
            <a:spLocks/>
          </p:cNvSpPr>
          <p:nvPr/>
        </p:nvSpPr>
        <p:spPr>
          <a:xfrm>
            <a:off x="6267636" y="2015732"/>
            <a:ext cx="4787218" cy="3450613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b="1" dirty="0">
                <a:solidFill>
                  <a:schemeClr val="accent1"/>
                </a:solidFill>
              </a:rPr>
              <a:t>Les procédures de mises en œuvre</a:t>
            </a:r>
          </a:p>
          <a:p>
            <a:pPr algn="just"/>
            <a:r>
              <a:rPr lang="fr-FR" dirty="0">
                <a:hlinkClick r:id="rId5" action="ppaction://hlinkfile"/>
              </a:rPr>
              <a:t>P1 - Intégrer le pôle formation </a:t>
            </a:r>
            <a:endParaRPr lang="fr-FR" dirty="0"/>
          </a:p>
          <a:p>
            <a:pPr algn="just"/>
            <a:r>
              <a:rPr lang="fr-FR" dirty="0">
                <a:hlinkClick r:id="rId6" action="ppaction://hlinkfile"/>
              </a:rPr>
              <a:t>P8 - Développer ses compétences de formateur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140326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D8B8D7-1B0A-4B5D-8F25-DE0681BC8D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70337" y="967167"/>
            <a:ext cx="8673483" cy="2374516"/>
          </a:xfrm>
        </p:spPr>
        <p:txBody>
          <a:bodyPr>
            <a:normAutofit/>
          </a:bodyPr>
          <a:lstStyle/>
          <a:p>
            <a:pPr algn="just"/>
            <a:r>
              <a:rPr lang="fr-FR" sz="2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Critère VI: </a:t>
            </a:r>
            <a:r>
              <a:rPr lang="fr-F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L’adéquation des moyens pédagogiques, techniques et d’encadrement aux prestations mises en œuvre</a:t>
            </a:r>
            <a:endParaRPr lang="fr-FR" sz="8000" dirty="0"/>
          </a:p>
        </p:txBody>
      </p:sp>
      <p:pic>
        <p:nvPicPr>
          <p:cNvPr id="5" name="Image 4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24AC3DD2-5AB0-4E52-8373-29C1150D4C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4112" y="4970500"/>
            <a:ext cx="1886973" cy="92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40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CDDE5CDF-1512-4CDA-B956-23D223F8D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B029D7D8-5A6B-4C76-94C8-15798C6C5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5C9319C-E20D-4884-952F-60B6A58C3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F1176DA6-4BBF-42A4-9C94-E6613CCD6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9AAB0AE-172B-4FB4-80C2-86CD6B824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22225">
            <a:solidFill>
              <a:srgbClr val="FFB5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Espace réservé du contenu 12">
            <a:extLst>
              <a:ext uri="{FF2B5EF4-FFF2-40B4-BE49-F238E27FC236}">
                <a16:creationId xmlns:a16="http://schemas.microsoft.com/office/drawing/2014/main" id="{B71A96A5-1610-4232-B618-2BF43DD15F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3467" y="1384300"/>
            <a:ext cx="10905066" cy="408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4150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F16E43-0684-4503-B6D4-6790A6EE1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7158" y="865573"/>
            <a:ext cx="9603275" cy="766829"/>
          </a:xfrm>
        </p:spPr>
        <p:txBody>
          <a:bodyPr>
            <a:noAutofit/>
          </a:bodyPr>
          <a:lstStyle/>
          <a:p>
            <a:pPr algn="just"/>
            <a:r>
              <a: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Critère VI: L’adéquation des moyens pédagogiques, techniques et d’encadrement aux prestations mises en œuvre</a:t>
            </a:r>
            <a:endParaRPr lang="fr-FR" sz="24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9676793-4853-4578-8213-F65BA832BF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2015731"/>
            <a:ext cx="4557122" cy="3450613"/>
          </a:xfrm>
          <a:ln w="28575">
            <a:solidFill>
              <a:schemeClr val="accent2"/>
            </a:solidFill>
          </a:ln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fr-FR" b="1" dirty="0">
                <a:solidFill>
                  <a:schemeClr val="accent1"/>
                </a:solidFill>
              </a:rPr>
              <a:t>Les éléments de preuve </a:t>
            </a:r>
          </a:p>
          <a:p>
            <a:pPr algn="just"/>
            <a:r>
              <a:rPr lang="fr-FR" dirty="0">
                <a:hlinkClick r:id="rId2" action="ppaction://hlinkfile"/>
              </a:rPr>
              <a:t>Annexe 17 - Livret de sous-traitance </a:t>
            </a:r>
            <a:endParaRPr lang="fr-FR" dirty="0"/>
          </a:p>
          <a:p>
            <a:pPr algn="just"/>
            <a:r>
              <a:rPr lang="fr-FR" dirty="0">
                <a:hlinkClick r:id="rId3" action="ppaction://hlinkfile"/>
              </a:rPr>
              <a:t>Annexe 18 - Engagement qualité sous-traitance</a:t>
            </a:r>
            <a:endParaRPr lang="fr-FR" dirty="0"/>
          </a:p>
          <a:p>
            <a:pPr algn="just"/>
            <a:r>
              <a:rPr lang="fr-FR" dirty="0">
                <a:hlinkClick r:id="rId4" action="ppaction://hlinkfile"/>
              </a:rPr>
              <a:t>Annexe 19 - Liste des partenaires</a:t>
            </a:r>
            <a:endParaRPr lang="fr-FR" dirty="0">
              <a:hlinkClick r:id="rId5" action="ppaction://hlinkfile"/>
            </a:endParaRPr>
          </a:p>
          <a:p>
            <a:pPr algn="just"/>
            <a:r>
              <a:rPr lang="fr-FR" dirty="0">
                <a:hlinkClick r:id="rId5" action="ppaction://hlinkfile"/>
              </a:rPr>
              <a:t>Annexe 25 - Fiche d'accompagnement et de suivi des personnes en situation de handicap</a:t>
            </a:r>
            <a:endParaRPr lang="fr-FR" dirty="0"/>
          </a:p>
          <a:p>
            <a:pPr algn="just"/>
            <a:r>
              <a:rPr lang="fr-FR" dirty="0">
                <a:hlinkClick r:id="rId6" action="ppaction://hlinkfile"/>
              </a:rPr>
              <a:t>Annexe 26 - Evaluation de la prise en charge de la situation de handicap en formation </a:t>
            </a:r>
            <a:r>
              <a:rPr lang="fr-FR" dirty="0">
                <a:hlinkClick r:id="rId7" action="ppaction://hlinkfile"/>
              </a:rPr>
              <a:t>Annexe 27 - Liste des partenaires PSH</a:t>
            </a:r>
            <a:endParaRPr lang="fr-FR" dirty="0"/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BE9265E5-1939-49C8-B713-B37ED008B94A}"/>
              </a:ext>
            </a:extLst>
          </p:cNvPr>
          <p:cNvSpPr txBox="1">
            <a:spLocks/>
          </p:cNvSpPr>
          <p:nvPr/>
        </p:nvSpPr>
        <p:spPr>
          <a:xfrm>
            <a:off x="6267636" y="2015732"/>
            <a:ext cx="4787218" cy="3450613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b="1" dirty="0">
                <a:solidFill>
                  <a:schemeClr val="accent1"/>
                </a:solidFill>
              </a:rPr>
              <a:t>Les procédures de mises en œuvre</a:t>
            </a:r>
          </a:p>
          <a:p>
            <a:pPr algn="just"/>
            <a:r>
              <a:rPr lang="fr-FR" dirty="0">
                <a:hlinkClick r:id="rId8" action="ppaction://hlinkfile"/>
              </a:rPr>
              <a:t>P5 - Accueillir des publics en situation de handicap</a:t>
            </a:r>
            <a:endParaRPr lang="fr-FR" dirty="0"/>
          </a:p>
          <a:p>
            <a:pPr algn="just"/>
            <a:r>
              <a:rPr lang="fr-FR" dirty="0">
                <a:hlinkClick r:id="rId9" action="ppaction://hlinkfile"/>
              </a:rPr>
              <a:t>P7 - Mettre les moyens techniques d'Odyssée à disposition des formations</a:t>
            </a:r>
            <a:endParaRPr lang="fr-FR" dirty="0"/>
          </a:p>
          <a:p>
            <a:pPr algn="just"/>
            <a:r>
              <a:rPr lang="fr-FR" dirty="0">
                <a:hlinkClick r:id="rId10" action="ppaction://hlinkfile"/>
              </a:rPr>
              <a:t>P9 - Assurer la veille règlementaire et technique</a:t>
            </a:r>
            <a:endParaRPr lang="fr-FR" dirty="0"/>
          </a:p>
          <a:p>
            <a:pPr algn="just"/>
            <a:r>
              <a:rPr lang="fr-FR" dirty="0">
                <a:hlinkClick r:id="rId11" action="ppaction://hlinkfile"/>
              </a:rPr>
              <a:t>P10 - Sous-traiter tout ou partie de sa formation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777873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D8B8D7-1B0A-4B5D-8F25-DE0681BC8D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70337" y="967167"/>
            <a:ext cx="8673483" cy="2374516"/>
          </a:xfrm>
        </p:spPr>
        <p:txBody>
          <a:bodyPr>
            <a:normAutofit/>
          </a:bodyPr>
          <a:lstStyle/>
          <a:p>
            <a:pPr algn="just"/>
            <a:r>
              <a:rPr lang="fr-FR" sz="2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Critère VII : </a:t>
            </a:r>
            <a:r>
              <a:rPr lang="fr-F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recueil et la prise en compte des appréciations et des réclamations formulées par les parties prenantes aux prestations délivrées</a:t>
            </a:r>
            <a:endParaRPr lang="fr-FR" sz="8000" dirty="0"/>
          </a:p>
        </p:txBody>
      </p:sp>
      <p:pic>
        <p:nvPicPr>
          <p:cNvPr id="5" name="Image 4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24AC3DD2-5AB0-4E52-8373-29C1150D4C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4112" y="4970500"/>
            <a:ext cx="1886973" cy="92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8637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DDE5CDF-1512-4CDA-B956-23D223F8D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29D7D8-5A6B-4C76-94C8-15798C6C5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5C9319C-E20D-4884-952F-60B6A58C3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1176DA6-4BBF-42A4-9C94-E6613CCD6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9AAB0AE-172B-4FB4-80C2-86CD6B824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22225">
            <a:solidFill>
              <a:srgbClr val="FFB4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B07AAFBE-3122-45DD-A434-7767337073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3467" y="1711452"/>
            <a:ext cx="10905066" cy="3435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3886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F16E43-0684-4503-B6D4-6790A6EE1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776797"/>
            <a:ext cx="9603275" cy="766829"/>
          </a:xfrm>
        </p:spPr>
        <p:txBody>
          <a:bodyPr>
            <a:noAutofit/>
          </a:bodyPr>
          <a:lstStyle/>
          <a:p>
            <a:pPr algn="just"/>
            <a:r>
              <a: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Critère VII : Le recueil et la prise en compte des appréciations et des réclamations formulées par les parties prenantes aux prestations délivrées</a:t>
            </a:r>
            <a:endParaRPr lang="fr-FR" sz="24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9676793-4853-4578-8213-F65BA832BF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2015731"/>
            <a:ext cx="4557122" cy="3450613"/>
          </a:xfrm>
          <a:ln w="28575"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b="1" dirty="0">
                <a:solidFill>
                  <a:schemeClr val="accent1"/>
                </a:solidFill>
              </a:rPr>
              <a:t>Les éléments de preuve </a:t>
            </a:r>
          </a:p>
          <a:p>
            <a:pPr algn="just"/>
            <a:r>
              <a:rPr lang="fr-FR" dirty="0">
                <a:hlinkClick r:id="rId2" action="ppaction://hlinkfile"/>
              </a:rPr>
              <a:t>Annexe 26 - Evaluation de la prise en charge de la situation de handicap en formation</a:t>
            </a:r>
            <a:endParaRPr lang="fr-FR" dirty="0"/>
          </a:p>
          <a:p>
            <a:pPr algn="just"/>
            <a:r>
              <a:rPr lang="fr-FR" dirty="0">
                <a:hlinkClick r:id="rId3" action="ppaction://hlinkfile"/>
              </a:rPr>
              <a:t>Annexe 23 - Axes améliorations de formation  taux de réussite</a:t>
            </a:r>
            <a:endParaRPr lang="fr-FR" dirty="0"/>
          </a:p>
          <a:p>
            <a:pPr algn="just"/>
            <a:r>
              <a:rPr lang="fr-FR" dirty="0">
                <a:hlinkClick r:id="rId4" action="ppaction://hlinkfile"/>
              </a:rPr>
              <a:t>Annexe 24 - Axes améliorations de formation taux de satisfaction</a:t>
            </a:r>
            <a:endParaRPr lang="fr-FR" dirty="0"/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BE9265E5-1939-49C8-B713-B37ED008B94A}"/>
              </a:ext>
            </a:extLst>
          </p:cNvPr>
          <p:cNvSpPr txBox="1">
            <a:spLocks/>
          </p:cNvSpPr>
          <p:nvPr/>
        </p:nvSpPr>
        <p:spPr>
          <a:xfrm>
            <a:off x="6267636" y="2015732"/>
            <a:ext cx="4787218" cy="3450613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b="1" dirty="0">
                <a:solidFill>
                  <a:schemeClr val="accent1"/>
                </a:solidFill>
              </a:rPr>
              <a:t>Les procédures de mises en œuvre</a:t>
            </a:r>
          </a:p>
          <a:p>
            <a:pPr algn="just"/>
            <a:r>
              <a:rPr lang="fr-FR" dirty="0">
                <a:hlinkClick r:id="rId5" action="ppaction://hlinkfile"/>
              </a:rPr>
              <a:t>P5 - Accueillir des publics en situation de handicap</a:t>
            </a:r>
            <a:endParaRPr lang="fr-FR" dirty="0"/>
          </a:p>
          <a:p>
            <a:pPr algn="just"/>
            <a:r>
              <a:rPr lang="fr-FR" dirty="0">
                <a:hlinkClick r:id="rId6" action="ppaction://hlinkfile"/>
              </a:rPr>
              <a:t>P4 - Organiser une session de formation</a:t>
            </a:r>
            <a:endParaRPr lang="fr-FR" dirty="0"/>
          </a:p>
          <a:p>
            <a:pPr algn="just"/>
            <a:r>
              <a:rPr lang="fr-FR" dirty="0">
                <a:hlinkClick r:id="rId7" action="ppaction://hlinkfile"/>
              </a:rPr>
              <a:t>P11 - Améliorer la qualité de sa formation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39143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27D5F8E1-3AE8-43E4-8276-6EC4768205C3}"/>
              </a:ext>
            </a:extLst>
          </p:cNvPr>
          <p:cNvSpPr txBox="1">
            <a:spLocks/>
          </p:cNvSpPr>
          <p:nvPr/>
        </p:nvSpPr>
        <p:spPr>
          <a:xfrm>
            <a:off x="336683" y="2655297"/>
            <a:ext cx="3600000" cy="3238607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7000"/>
              </a:lnSpc>
            </a:pPr>
            <a:r>
              <a:rPr lang="fr-F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Animée en </a:t>
            </a:r>
            <a:r>
              <a:rPr lang="fr-FR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visio</a:t>
            </a:r>
            <a:r>
              <a:rPr lang="fr-F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ou en présentiel par le Fondateur de la CAE et la Responsable administrative</a:t>
            </a:r>
            <a:endParaRPr lang="fr-FR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Coanimation avec 1 référent de territoire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Objectif : Présenter la CAE et son modèle de fonctionnement 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18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Preuves : Emargement + fiche contact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B7541C6F-BC31-42E3-A6B0-ECF37131090E}"/>
              </a:ext>
            </a:extLst>
          </p:cNvPr>
          <p:cNvGrpSpPr/>
          <p:nvPr/>
        </p:nvGrpSpPr>
        <p:grpSpPr>
          <a:xfrm>
            <a:off x="353698" y="1965975"/>
            <a:ext cx="3599999" cy="649749"/>
            <a:chOff x="319596" y="1935703"/>
            <a:chExt cx="3969458" cy="649749"/>
          </a:xfrm>
        </p:grpSpPr>
        <p:sp>
          <p:nvSpPr>
            <p:cNvPr id="7" name="Flèche : droite 6">
              <a:extLst>
                <a:ext uri="{FF2B5EF4-FFF2-40B4-BE49-F238E27FC236}">
                  <a16:creationId xmlns:a16="http://schemas.microsoft.com/office/drawing/2014/main" id="{4541D0FF-6188-43D6-8BC1-39A7FC266001}"/>
                </a:ext>
              </a:extLst>
            </p:cNvPr>
            <p:cNvSpPr/>
            <p:nvPr/>
          </p:nvSpPr>
          <p:spPr>
            <a:xfrm>
              <a:off x="319596" y="1935703"/>
              <a:ext cx="3969458" cy="64974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D00BBB1B-1F2C-4D70-AAC8-2653C2EEFCF4}"/>
                </a:ext>
              </a:extLst>
            </p:cNvPr>
            <p:cNvSpPr txBox="1"/>
            <p:nvPr/>
          </p:nvSpPr>
          <p:spPr>
            <a:xfrm>
              <a:off x="914118" y="2075911"/>
              <a:ext cx="27428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solidFill>
                    <a:schemeClr val="bg1"/>
                  </a:solidFill>
                </a:rPr>
                <a:t>Informations collectives </a:t>
              </a:r>
            </a:p>
          </p:txBody>
        </p:sp>
      </p:grpSp>
      <p:sp>
        <p:nvSpPr>
          <p:cNvPr id="9" name="Espace réservé du contenu 4">
            <a:extLst>
              <a:ext uri="{FF2B5EF4-FFF2-40B4-BE49-F238E27FC236}">
                <a16:creationId xmlns:a16="http://schemas.microsoft.com/office/drawing/2014/main" id="{28E5B8F9-CD6B-49AC-88A1-86A1F9DEE842}"/>
              </a:ext>
            </a:extLst>
          </p:cNvPr>
          <p:cNvSpPr txBox="1">
            <a:spLocks/>
          </p:cNvSpPr>
          <p:nvPr/>
        </p:nvSpPr>
        <p:spPr>
          <a:xfrm>
            <a:off x="4296000" y="2664519"/>
            <a:ext cx="3600000" cy="2217442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</a:t>
            </a:r>
            <a:r>
              <a:rPr lang="fr-FR" sz="2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vec le Référent de Territoire et la Coordonnatrice d’ Accompagnement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Objectif : Valider la viabilité du projet avec le fonctionnement de la coopérative 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26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Preuves : Emargement + fiche projet d’activités + compte-rendu d’entretien sous </a:t>
            </a:r>
            <a:r>
              <a:rPr lang="fr-FR" sz="2600" b="1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winscop</a:t>
            </a:r>
            <a:r>
              <a:rPr lang="fr-FR" sz="26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/</a:t>
            </a:r>
            <a:r>
              <a:rPr lang="fr-FR" sz="2600" b="1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endi</a:t>
            </a:r>
            <a:r>
              <a:rPr lang="fr-FR" sz="26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édité en PDF</a:t>
            </a:r>
            <a:endParaRPr lang="fr-FR" sz="2600" dirty="0">
              <a:solidFill>
                <a:schemeClr val="accent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0EC7CFD4-FEFC-4D05-ABAB-B2E3ADDA95EF}"/>
              </a:ext>
            </a:extLst>
          </p:cNvPr>
          <p:cNvGrpSpPr/>
          <p:nvPr/>
        </p:nvGrpSpPr>
        <p:grpSpPr>
          <a:xfrm>
            <a:off x="4296000" y="1965975"/>
            <a:ext cx="3758788" cy="649749"/>
            <a:chOff x="319596" y="1935703"/>
            <a:chExt cx="4125047" cy="649749"/>
          </a:xfrm>
        </p:grpSpPr>
        <p:sp>
          <p:nvSpPr>
            <p:cNvPr id="11" name="Flèche : droite 10">
              <a:extLst>
                <a:ext uri="{FF2B5EF4-FFF2-40B4-BE49-F238E27FC236}">
                  <a16:creationId xmlns:a16="http://schemas.microsoft.com/office/drawing/2014/main" id="{8698F861-749A-4BBA-92AE-4F0322DF8769}"/>
                </a:ext>
              </a:extLst>
            </p:cNvPr>
            <p:cNvSpPr/>
            <p:nvPr/>
          </p:nvSpPr>
          <p:spPr>
            <a:xfrm>
              <a:off x="319596" y="1935703"/>
              <a:ext cx="3969458" cy="64974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190EFF37-A1D3-4A00-BA45-57685649C0CD}"/>
                </a:ext>
              </a:extLst>
            </p:cNvPr>
            <p:cNvSpPr txBox="1"/>
            <p:nvPr/>
          </p:nvSpPr>
          <p:spPr>
            <a:xfrm>
              <a:off x="338268" y="2080084"/>
              <a:ext cx="41063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solidFill>
                    <a:schemeClr val="bg1"/>
                  </a:solidFill>
                </a:rPr>
                <a:t>Entretien individuel diagnostic projet </a:t>
              </a:r>
            </a:p>
          </p:txBody>
        </p:sp>
      </p:grpSp>
      <p:sp>
        <p:nvSpPr>
          <p:cNvPr id="13" name="Espace réservé du contenu 4">
            <a:extLst>
              <a:ext uri="{FF2B5EF4-FFF2-40B4-BE49-F238E27FC236}">
                <a16:creationId xmlns:a16="http://schemas.microsoft.com/office/drawing/2014/main" id="{D06EFAAD-382B-4770-A23C-E8C506A07EC2}"/>
              </a:ext>
            </a:extLst>
          </p:cNvPr>
          <p:cNvSpPr txBox="1">
            <a:spLocks/>
          </p:cNvSpPr>
          <p:nvPr/>
        </p:nvSpPr>
        <p:spPr>
          <a:xfrm>
            <a:off x="8255317" y="2657348"/>
            <a:ext cx="3600000" cy="2183009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avec le Référent et  le Responsable du pôle comptable</a:t>
            </a:r>
            <a:endParaRPr lang="fr-FR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Entretien sur budget prévisionnel et projection CA/salaire</a:t>
            </a:r>
          </a:p>
          <a:p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Objectif : valider la viabilité du projet d’un point de vue financier</a:t>
            </a:r>
          </a:p>
          <a:p>
            <a:pPr marL="0" indent="0">
              <a:buNone/>
            </a:pPr>
            <a:r>
              <a:rPr lang="fr-FR" sz="18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Preuves : émargement + compte-rendu d’entretien </a:t>
            </a:r>
            <a:endParaRPr lang="fr-FR" sz="18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6BB8B5F9-C382-457A-AB4D-23E371E96922}"/>
              </a:ext>
            </a:extLst>
          </p:cNvPr>
          <p:cNvGrpSpPr/>
          <p:nvPr/>
        </p:nvGrpSpPr>
        <p:grpSpPr>
          <a:xfrm>
            <a:off x="8272332" y="1965633"/>
            <a:ext cx="3582985" cy="649749"/>
            <a:chOff x="319596" y="1935703"/>
            <a:chExt cx="3969458" cy="649749"/>
          </a:xfrm>
        </p:grpSpPr>
        <p:sp>
          <p:nvSpPr>
            <p:cNvPr id="15" name="Flèche : droite 14">
              <a:extLst>
                <a:ext uri="{FF2B5EF4-FFF2-40B4-BE49-F238E27FC236}">
                  <a16:creationId xmlns:a16="http://schemas.microsoft.com/office/drawing/2014/main" id="{7FE4F097-A8E5-4D7E-8C3A-D79E259E1D66}"/>
                </a:ext>
              </a:extLst>
            </p:cNvPr>
            <p:cNvSpPr/>
            <p:nvPr/>
          </p:nvSpPr>
          <p:spPr>
            <a:xfrm>
              <a:off x="319596" y="1935703"/>
              <a:ext cx="3969458" cy="64974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B10FE38A-19E0-453E-9BDE-BD9E809564D7}"/>
                </a:ext>
              </a:extLst>
            </p:cNvPr>
            <p:cNvSpPr txBox="1"/>
            <p:nvPr/>
          </p:nvSpPr>
          <p:spPr>
            <a:xfrm>
              <a:off x="1000745" y="2075912"/>
              <a:ext cx="26260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solidFill>
                    <a:schemeClr val="bg1"/>
                  </a:solidFill>
                </a:rPr>
                <a:t>Entretien comptable</a:t>
              </a:r>
            </a:p>
          </p:txBody>
        </p:sp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3102F4A5-59E7-4337-88E2-6619D6664792}"/>
              </a:ext>
            </a:extLst>
          </p:cNvPr>
          <p:cNvGrpSpPr/>
          <p:nvPr/>
        </p:nvGrpSpPr>
        <p:grpSpPr>
          <a:xfrm>
            <a:off x="4724772" y="4881961"/>
            <a:ext cx="2742456" cy="1298377"/>
            <a:chOff x="4383901" y="4875084"/>
            <a:chExt cx="3600000" cy="2126920"/>
          </a:xfrm>
        </p:grpSpPr>
        <p:sp>
          <p:nvSpPr>
            <p:cNvPr id="17" name="Flèche : bas 16">
              <a:extLst>
                <a:ext uri="{FF2B5EF4-FFF2-40B4-BE49-F238E27FC236}">
                  <a16:creationId xmlns:a16="http://schemas.microsoft.com/office/drawing/2014/main" id="{A76E32CD-EA79-46F0-8776-5B47EFDE3C7D}"/>
                </a:ext>
              </a:extLst>
            </p:cNvPr>
            <p:cNvSpPr/>
            <p:nvPr/>
          </p:nvSpPr>
          <p:spPr>
            <a:xfrm>
              <a:off x="4383901" y="5017997"/>
              <a:ext cx="3600000" cy="1760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5F49CB50-7829-4DFD-8B97-A2AFFFFE2E34}"/>
                </a:ext>
              </a:extLst>
            </p:cNvPr>
            <p:cNvSpPr txBox="1"/>
            <p:nvPr/>
          </p:nvSpPr>
          <p:spPr>
            <a:xfrm>
              <a:off x="4383901" y="4875084"/>
              <a:ext cx="3600000" cy="2126920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>
                  <a:solidFill>
                    <a:schemeClr val="bg1"/>
                  </a:solidFill>
                </a:rPr>
                <a:t>Si non, redirection éventuelle vers d’autres acteurs</a:t>
              </a:r>
            </a:p>
          </p:txBody>
        </p:sp>
      </p:grp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D99C6159-AC80-40BD-A6AB-172DBE584AD2}"/>
              </a:ext>
            </a:extLst>
          </p:cNvPr>
          <p:cNvGrpSpPr/>
          <p:nvPr/>
        </p:nvGrpSpPr>
        <p:grpSpPr>
          <a:xfrm>
            <a:off x="8773311" y="4881960"/>
            <a:ext cx="2742456" cy="1298377"/>
            <a:chOff x="4383901" y="4875084"/>
            <a:chExt cx="3600000" cy="2126920"/>
          </a:xfrm>
        </p:grpSpPr>
        <p:sp>
          <p:nvSpPr>
            <p:cNvPr id="29" name="Flèche : bas 16">
              <a:extLst>
                <a:ext uri="{FF2B5EF4-FFF2-40B4-BE49-F238E27FC236}">
                  <a16:creationId xmlns:a16="http://schemas.microsoft.com/office/drawing/2014/main" id="{020A72A1-E3E1-45FA-83DA-CC8357662C2F}"/>
                </a:ext>
              </a:extLst>
            </p:cNvPr>
            <p:cNvSpPr/>
            <p:nvPr/>
          </p:nvSpPr>
          <p:spPr>
            <a:xfrm>
              <a:off x="4383901" y="5017997"/>
              <a:ext cx="3600000" cy="1760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75666681-3E19-4252-B7D4-DE3E67310261}"/>
                </a:ext>
              </a:extLst>
            </p:cNvPr>
            <p:cNvSpPr txBox="1"/>
            <p:nvPr/>
          </p:nvSpPr>
          <p:spPr>
            <a:xfrm>
              <a:off x="4383901" y="4875084"/>
              <a:ext cx="3600000" cy="2126920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>
                  <a:solidFill>
                    <a:schemeClr val="bg1"/>
                  </a:solidFill>
                </a:rPr>
                <a:t>Si non, redirection éventuelle vers d’autres acteurs</a:t>
              </a:r>
            </a:p>
          </p:txBody>
        </p:sp>
      </p:grpSp>
      <p:sp>
        <p:nvSpPr>
          <p:cNvPr id="26" name="Titre 1">
            <a:extLst>
              <a:ext uri="{FF2B5EF4-FFF2-40B4-BE49-F238E27FC236}">
                <a16:creationId xmlns:a16="http://schemas.microsoft.com/office/drawing/2014/main" id="{86E0E2C4-3EDB-421F-9FE7-7BEDBC542930}"/>
              </a:ext>
            </a:extLst>
          </p:cNvPr>
          <p:cNvSpPr txBox="1">
            <a:spLocks/>
          </p:cNvSpPr>
          <p:nvPr/>
        </p:nvSpPr>
        <p:spPr>
          <a:xfrm>
            <a:off x="370713" y="1300023"/>
            <a:ext cx="6996272" cy="361973"/>
          </a:xfrm>
          <a:prstGeom prst="rect">
            <a:avLst/>
          </a:prstGeom>
        </p:spPr>
        <p:txBody>
          <a:bodyPr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/>
              <a:t>Le parcours d’un formateur chez odyssée</a:t>
            </a:r>
          </a:p>
        </p:txBody>
      </p: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85A25830-966B-4049-83FF-984368229E2D}"/>
              </a:ext>
            </a:extLst>
          </p:cNvPr>
          <p:cNvCxnSpPr>
            <a:cxnSpLocks/>
          </p:cNvCxnSpPr>
          <p:nvPr/>
        </p:nvCxnSpPr>
        <p:spPr>
          <a:xfrm>
            <a:off x="370713" y="1831315"/>
            <a:ext cx="677581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5633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D8B8D7-1B0A-4B5D-8F25-DE0681BC8D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85200" y="967167"/>
            <a:ext cx="4494132" cy="2374516"/>
          </a:xfrm>
        </p:spPr>
        <p:txBody>
          <a:bodyPr>
            <a:normAutofit/>
          </a:bodyPr>
          <a:lstStyle/>
          <a:p>
            <a:r>
              <a:rPr lang="fr-FR" sz="4800" dirty="0"/>
              <a:t>Bilan de compétences</a:t>
            </a:r>
          </a:p>
        </p:txBody>
      </p:sp>
      <p:pic>
        <p:nvPicPr>
          <p:cNvPr id="5" name="Image 4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24AC3DD2-5AB0-4E52-8373-29C1150D4C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497" y="1653090"/>
            <a:ext cx="4960442" cy="2419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1811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D8B8D7-1B0A-4B5D-8F25-DE0681BC8D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70337" y="967167"/>
            <a:ext cx="8673483" cy="2374516"/>
          </a:xfrm>
        </p:spPr>
        <p:txBody>
          <a:bodyPr>
            <a:normAutofit/>
          </a:bodyPr>
          <a:lstStyle/>
          <a:p>
            <a:pPr algn="just"/>
            <a:r>
              <a:rPr lang="fr-FR" sz="2400" dirty="0"/>
              <a:t>Critère 1: </a:t>
            </a:r>
            <a:r>
              <a: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conditions d’information du public sur les prestations proposées, les délais pour y accéder et les résultats obtenus</a:t>
            </a:r>
            <a:endParaRPr lang="fr-FR" sz="8000" dirty="0"/>
          </a:p>
        </p:txBody>
      </p:sp>
      <p:pic>
        <p:nvPicPr>
          <p:cNvPr id="5" name="Image 4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24AC3DD2-5AB0-4E52-8373-29C1150D4C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4112" y="4970500"/>
            <a:ext cx="1886973" cy="92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696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38F172-08B9-4BA5-B753-7D93472C0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900681B-C4FD-40B3-B5BC-C33231614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EAACD67-2FB5-4530-9B74-8D946F1CE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27ECFA3C-07C5-4C5B-AC15-A62409C97A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2077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7688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F16E43-0684-4503-B6D4-6790A6EE1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8" y="555944"/>
            <a:ext cx="9603275" cy="1049235"/>
          </a:xfrm>
        </p:spPr>
        <p:txBody>
          <a:bodyPr>
            <a:normAutofit fontScale="90000"/>
          </a:bodyPr>
          <a:lstStyle/>
          <a:p>
            <a:r>
              <a:rPr lang="fr-FR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Critère I : Les conditions d’information du public sur les prestations proposées, les délais pour y accéder et les résultats obtenus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9676793-4853-4578-8213-F65BA832BF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2015732"/>
            <a:ext cx="4557122" cy="3450613"/>
          </a:xfrm>
          <a:ln w="28575">
            <a:solidFill>
              <a:schemeClr val="accent2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fr-FR" b="1" dirty="0">
                <a:solidFill>
                  <a:schemeClr val="accent1"/>
                </a:solidFill>
              </a:rPr>
              <a:t>Les éléments de preuve </a:t>
            </a:r>
          </a:p>
          <a:p>
            <a:pPr algn="just"/>
            <a:r>
              <a:rPr lang="fr-FR" dirty="0">
                <a:hlinkClick r:id="rId2" action="ppaction://hlinkfile"/>
              </a:rPr>
              <a:t>Annexe 1B - Fiche Actions de formation site internet – Bilan de compétences</a:t>
            </a:r>
            <a:endParaRPr lang="fr-FR" dirty="0"/>
          </a:p>
          <a:p>
            <a:pPr algn="just"/>
            <a:r>
              <a:rPr lang="fr-FR" dirty="0">
                <a:hlinkClick r:id="rId3" action="ppaction://hlinkfile"/>
              </a:rPr>
              <a:t>Annexe 6B - Livret d'accueil Odyssée Création BC</a:t>
            </a:r>
            <a:endParaRPr lang="fr-FR" dirty="0"/>
          </a:p>
          <a:p>
            <a:pPr algn="just"/>
            <a:r>
              <a:rPr lang="fr-FR" dirty="0">
                <a:hlinkClick r:id="rId4" action="ppaction://hlinkfile"/>
              </a:rPr>
              <a:t>Annexe 4 - Annexe convention-contrat Programme de formation</a:t>
            </a:r>
            <a:endParaRPr lang="fr-FR" dirty="0"/>
          </a:p>
          <a:p>
            <a:pPr lvl="1" algn="just"/>
            <a:endParaRPr lang="fr-FR" dirty="0"/>
          </a:p>
          <a:p>
            <a:pPr lvl="1" algn="just"/>
            <a:endParaRPr lang="fr-FR" dirty="0"/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BE9265E5-1939-49C8-B713-B37ED008B94A}"/>
              </a:ext>
            </a:extLst>
          </p:cNvPr>
          <p:cNvSpPr txBox="1">
            <a:spLocks/>
          </p:cNvSpPr>
          <p:nvPr/>
        </p:nvSpPr>
        <p:spPr>
          <a:xfrm>
            <a:off x="6267636" y="2015732"/>
            <a:ext cx="4787218" cy="3450613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b="1" dirty="0">
                <a:solidFill>
                  <a:schemeClr val="accent1"/>
                </a:solidFill>
              </a:rPr>
              <a:t>Les procédures de mises en œuvre</a:t>
            </a:r>
          </a:p>
          <a:p>
            <a:pPr algn="just"/>
            <a:r>
              <a:rPr lang="fr-FR" dirty="0">
                <a:hlinkClick r:id="rId5" action="ppaction://hlinkfile"/>
              </a:rPr>
              <a:t>P1 - Intégrer le pôle formation</a:t>
            </a:r>
            <a:endParaRPr lang="fr-FR" dirty="0"/>
          </a:p>
          <a:p>
            <a:pPr algn="just"/>
            <a:r>
              <a:rPr lang="fr-FR" dirty="0">
                <a:hlinkClick r:id="rId6" action="ppaction://hlinkfile"/>
              </a:rPr>
              <a:t>P2 - Diffuser son offre de formation </a:t>
            </a:r>
            <a:endParaRPr lang="fr-FR" dirty="0"/>
          </a:p>
          <a:p>
            <a:pPr lvl="1" algn="just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632853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D8B8D7-1B0A-4B5D-8F25-DE0681BC8D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70337" y="967167"/>
            <a:ext cx="8673483" cy="2374516"/>
          </a:xfrm>
        </p:spPr>
        <p:txBody>
          <a:bodyPr>
            <a:normAutofit/>
          </a:bodyPr>
          <a:lstStyle/>
          <a:p>
            <a:pPr algn="just"/>
            <a:r>
              <a:rPr lang="fr-FR" sz="2400" dirty="0"/>
              <a:t>Critère II : </a:t>
            </a:r>
            <a:r>
              <a: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L’identification précise des objectifs des prestations proposées et l’adaptation de ces prestations aux publics bénéficiaires lors de la conception des prestations. </a:t>
            </a:r>
            <a:endParaRPr lang="fr-FR" sz="8000" dirty="0"/>
          </a:p>
        </p:txBody>
      </p:sp>
      <p:pic>
        <p:nvPicPr>
          <p:cNvPr id="5" name="Image 4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24AC3DD2-5AB0-4E52-8373-29C1150D4C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4112" y="4970500"/>
            <a:ext cx="1886973" cy="92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31454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9">
            <a:extLst>
              <a:ext uri="{FF2B5EF4-FFF2-40B4-BE49-F238E27FC236}">
                <a16:creationId xmlns:a16="http://schemas.microsoft.com/office/drawing/2014/main" id="{CDDE5CDF-1512-4CDA-B956-23D223F8D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9" name="Picture 11">
            <a:extLst>
              <a:ext uri="{FF2B5EF4-FFF2-40B4-BE49-F238E27FC236}">
                <a16:creationId xmlns:a16="http://schemas.microsoft.com/office/drawing/2014/main" id="{B029D7D8-5A6B-4C76-94C8-15798C6C5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0" name="Straight Connector 13">
            <a:extLst>
              <a:ext uri="{FF2B5EF4-FFF2-40B4-BE49-F238E27FC236}">
                <a16:creationId xmlns:a16="http://schemas.microsoft.com/office/drawing/2014/main" id="{A5C9319C-E20D-4884-952F-60B6A58C3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1176DA6-4BBF-42A4-9C94-E6613CCD6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9AAB0AE-172B-4FB4-80C2-86CD6B824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22225">
            <a:solidFill>
              <a:srgbClr val="FFB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D941C9AE-31C9-4339-9BCF-2FEF6A2FC3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3467" y="1506982"/>
            <a:ext cx="10905066" cy="3844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16258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F16E43-0684-4503-B6D4-6790A6EE1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8" y="555944"/>
            <a:ext cx="9603275" cy="1049235"/>
          </a:xfrm>
        </p:spPr>
        <p:txBody>
          <a:bodyPr>
            <a:noAutofit/>
          </a:bodyPr>
          <a:lstStyle/>
          <a:p>
            <a:pPr algn="just"/>
            <a:r>
              <a:rPr lang="fr-FR" sz="2400" dirty="0"/>
              <a:t>Critère II : </a:t>
            </a:r>
            <a:r>
              <a: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L’identification précise des objectifs des prestations proposées et l’adaptation de ces prestations aux publics bénéficiaires lors de la conception des prestations. </a:t>
            </a:r>
            <a:endParaRPr lang="fr-FR" sz="24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9676793-4853-4578-8213-F65BA832BF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2015731"/>
            <a:ext cx="4557122" cy="3450613"/>
          </a:xfrm>
          <a:ln w="28575">
            <a:solidFill>
              <a:schemeClr val="accent2"/>
            </a:solidFill>
          </a:ln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fr-FR" b="1" dirty="0">
                <a:solidFill>
                  <a:schemeClr val="accent1"/>
                </a:solidFill>
              </a:rPr>
              <a:t>Les éléments de preuve </a:t>
            </a:r>
            <a:endParaRPr lang="fr-FR" dirty="0"/>
          </a:p>
          <a:p>
            <a:pPr algn="just"/>
            <a:r>
              <a:rPr lang="fr-FR" dirty="0">
                <a:hlinkClick r:id="rId2" action="ppaction://hlinkfile"/>
              </a:rPr>
              <a:t>Annexe 2B - Questionnaire préalable à l'entrée en BC</a:t>
            </a:r>
            <a:endParaRPr lang="fr-FR" dirty="0"/>
          </a:p>
          <a:p>
            <a:pPr algn="just"/>
            <a:r>
              <a:rPr lang="fr-FR" dirty="0">
                <a:hlinkClick r:id="rId3" action="ppaction://hlinkfile"/>
              </a:rPr>
              <a:t>Annexe 3B – Programme pédagogique BC</a:t>
            </a:r>
            <a:endParaRPr lang="fr-FR" dirty="0"/>
          </a:p>
          <a:p>
            <a:pPr algn="just"/>
            <a:r>
              <a:rPr lang="fr-FR" dirty="0">
                <a:hlinkClick r:id="rId4" action="ppaction://hlinkfile"/>
              </a:rPr>
              <a:t>Annexe 10 - Exemple convention de formation</a:t>
            </a:r>
            <a:endParaRPr lang="fr-FR" dirty="0"/>
          </a:p>
          <a:p>
            <a:pPr algn="just"/>
            <a:r>
              <a:rPr lang="fr-FR" dirty="0">
                <a:hlinkClick r:id="rId5" action="ppaction://hlinkfile"/>
              </a:rPr>
              <a:t>Annexe 25 - Fiche d'accompagnement et de suivi des personnes en situation de handicap</a:t>
            </a:r>
            <a:endParaRPr lang="fr-FR" dirty="0"/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BE9265E5-1939-49C8-B713-B37ED008B94A}"/>
              </a:ext>
            </a:extLst>
          </p:cNvPr>
          <p:cNvSpPr txBox="1">
            <a:spLocks/>
          </p:cNvSpPr>
          <p:nvPr/>
        </p:nvSpPr>
        <p:spPr>
          <a:xfrm>
            <a:off x="6267636" y="2015732"/>
            <a:ext cx="4787218" cy="3450613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b="1" dirty="0">
                <a:solidFill>
                  <a:schemeClr val="accent1"/>
                </a:solidFill>
              </a:rPr>
              <a:t>Les procédures de mises en œuvre</a:t>
            </a:r>
          </a:p>
          <a:p>
            <a:pPr algn="just"/>
            <a:r>
              <a:rPr lang="fr-FR" dirty="0">
                <a:hlinkClick r:id="rId6" action="ppaction://hlinkfile"/>
              </a:rPr>
              <a:t>P3 - Créer son offre de formation </a:t>
            </a:r>
            <a:endParaRPr lang="fr-FR" dirty="0"/>
          </a:p>
          <a:p>
            <a:pPr algn="just"/>
            <a:r>
              <a:rPr lang="fr-FR" dirty="0">
                <a:hlinkClick r:id="rId7" action="ppaction://hlinkfile"/>
              </a:rPr>
              <a:t>P5 - Accueillir des publics en situation de handicap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4364761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D8B8D7-1B0A-4B5D-8F25-DE0681BC8D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70337" y="967167"/>
            <a:ext cx="8673483" cy="2374516"/>
          </a:xfrm>
        </p:spPr>
        <p:txBody>
          <a:bodyPr>
            <a:normAutofit/>
          </a:bodyPr>
          <a:lstStyle/>
          <a:p>
            <a:pPr algn="just"/>
            <a:r>
              <a: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Critère III: L’adaptation aux publics bénéficiaires des prestations et des modalités d’accueil, d’accompagnement, de suivi et d’évaluation mises en œuvre. </a:t>
            </a:r>
            <a:endParaRPr lang="fr-FR" sz="8000" dirty="0"/>
          </a:p>
        </p:txBody>
      </p:sp>
      <p:pic>
        <p:nvPicPr>
          <p:cNvPr id="5" name="Image 4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24AC3DD2-5AB0-4E52-8373-29C1150D4C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4112" y="4970500"/>
            <a:ext cx="1886973" cy="92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98939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DDE5CDF-1512-4CDA-B956-23D223F8D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29D7D8-5A6B-4C76-94C8-15798C6C5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5C9319C-E20D-4884-952F-60B6A58C3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1176DA6-4BBF-42A4-9C94-E6613CCD6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9AAB0AE-172B-4FB4-80C2-86CD6B824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22225">
            <a:solidFill>
              <a:srgbClr val="FFB5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A0C61ACA-B157-468B-8D09-4F22218D72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3467" y="1466088"/>
            <a:ext cx="10905066" cy="392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99798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F16E43-0684-4503-B6D4-6790A6EE1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8" y="555944"/>
            <a:ext cx="9603275" cy="1049235"/>
          </a:xfrm>
        </p:spPr>
        <p:txBody>
          <a:bodyPr>
            <a:noAutofit/>
          </a:bodyPr>
          <a:lstStyle/>
          <a:p>
            <a:pPr algn="just"/>
            <a:r>
              <a: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Critère III: L’adaptation aux publics bénéficiaires des prestations et des modalités d’accueil, d’accompagnement, de suivi et d’évaluation mises en œuvre. </a:t>
            </a:r>
            <a:endParaRPr lang="fr-FR" sz="24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9676793-4853-4578-8213-F65BA832BF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2015731"/>
            <a:ext cx="4557122" cy="3976696"/>
          </a:xfrm>
          <a:ln w="28575">
            <a:solidFill>
              <a:schemeClr val="accent2"/>
            </a:solidFill>
          </a:ln>
        </p:spPr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r>
              <a:rPr lang="fr-FR" sz="2900" b="1" dirty="0">
                <a:solidFill>
                  <a:schemeClr val="accent1"/>
                </a:solidFill>
              </a:rPr>
              <a:t>Les éléments de preuve </a:t>
            </a:r>
            <a:endParaRPr lang="fr-FR" sz="2900" dirty="0"/>
          </a:p>
          <a:p>
            <a:pPr algn="just"/>
            <a:r>
              <a:rPr lang="fr-FR" sz="2900" dirty="0">
                <a:hlinkClick r:id="rId2" action="ppaction://hlinkfile"/>
              </a:rPr>
              <a:t>Annexe 3B - Rédaction programme pédagogique BC</a:t>
            </a:r>
            <a:endParaRPr lang="fr-FR" sz="2900" dirty="0"/>
          </a:p>
          <a:p>
            <a:pPr algn="just"/>
            <a:r>
              <a:rPr lang="fr-FR" sz="2900" dirty="0">
                <a:hlinkClick r:id="rId3" action="ppaction://hlinkfile"/>
              </a:rPr>
              <a:t>Annexe 4B - Annexe convention-contrat Programme de formation BC</a:t>
            </a:r>
            <a:endParaRPr lang="fr-FR" sz="2900" dirty="0"/>
          </a:p>
          <a:p>
            <a:pPr algn="just"/>
            <a:r>
              <a:rPr lang="fr-FR" sz="2900" dirty="0">
                <a:hlinkClick r:id="rId4" action="ppaction://hlinkfile"/>
              </a:rPr>
              <a:t>Annexe 6B - Livret d'accueil Odyssée Création BC</a:t>
            </a:r>
            <a:endParaRPr lang="fr-FR" sz="2900" dirty="0"/>
          </a:p>
          <a:p>
            <a:pPr algn="just"/>
            <a:r>
              <a:rPr lang="fr-FR" sz="2900" dirty="0">
                <a:hlinkClick r:id="rId5" action="ppaction://hlinkfile"/>
              </a:rPr>
              <a:t>Annexe 10 - Exemple convention de formation</a:t>
            </a:r>
            <a:endParaRPr lang="fr-FR" sz="2900" dirty="0"/>
          </a:p>
          <a:p>
            <a:pPr algn="just"/>
            <a:r>
              <a:rPr lang="fr-FR" sz="2900" dirty="0">
                <a:hlinkClick r:id="rId6" action="ppaction://hlinkfile"/>
              </a:rPr>
              <a:t>Annexe 11 - Exemple attestation de compétences en fin de formation</a:t>
            </a:r>
            <a:endParaRPr lang="fr-FR" sz="2900" dirty="0"/>
          </a:p>
          <a:p>
            <a:pPr algn="just"/>
            <a:r>
              <a:rPr lang="fr-FR" sz="2900" dirty="0">
                <a:hlinkClick r:id="rId7" action="ppaction://hlinkfile"/>
              </a:rPr>
              <a:t>Annexe 12 - Justificatif d'absence en formation</a:t>
            </a:r>
            <a:endParaRPr lang="fr-FR" sz="2900" dirty="0"/>
          </a:p>
          <a:p>
            <a:pPr algn="just"/>
            <a:r>
              <a:rPr lang="fr-FR" sz="2900" dirty="0">
                <a:hlinkClick r:id="rId8" action="ppaction://hlinkfile"/>
              </a:rPr>
              <a:t>Annexe 13 - Lettres de relance - justification d'absences </a:t>
            </a:r>
            <a:endParaRPr lang="fr-FR" sz="2900" dirty="0"/>
          </a:p>
          <a:p>
            <a:pPr algn="just"/>
            <a:r>
              <a:rPr lang="fr-FR" sz="2900" dirty="0">
                <a:hlinkClick r:id="rId9" action="ppaction://hlinkfile"/>
              </a:rPr>
              <a:t>Annexe 25 - Fiche d'accompagnement et de suivi des personnes en situation de handicap</a:t>
            </a:r>
            <a:endParaRPr lang="fr-FR" sz="2900" dirty="0"/>
          </a:p>
          <a:p>
            <a:pPr algn="just"/>
            <a:r>
              <a:rPr lang="fr-FR" sz="2900" dirty="0">
                <a:hlinkClick r:id="rId10" action="ppaction://hlinkfile"/>
              </a:rPr>
              <a:t>Annexe 28 - Grille d'entretien de suivi - Bilan de compétences</a:t>
            </a:r>
            <a:endParaRPr lang="fr-FR" dirty="0"/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BE9265E5-1939-49C8-B713-B37ED008B94A}"/>
              </a:ext>
            </a:extLst>
          </p:cNvPr>
          <p:cNvSpPr txBox="1">
            <a:spLocks/>
          </p:cNvSpPr>
          <p:nvPr/>
        </p:nvSpPr>
        <p:spPr>
          <a:xfrm>
            <a:off x="6267636" y="2015732"/>
            <a:ext cx="4787218" cy="3976695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b="1" dirty="0">
                <a:solidFill>
                  <a:schemeClr val="accent1"/>
                </a:solidFill>
              </a:rPr>
              <a:t>Les procédures de mises en œuvre</a:t>
            </a:r>
          </a:p>
          <a:p>
            <a:pPr algn="just"/>
            <a:r>
              <a:rPr lang="fr-FR" dirty="0">
                <a:hlinkClick r:id="rId11" action="ppaction://hlinkfile"/>
              </a:rPr>
              <a:t>P3 - Créer son offre de formation </a:t>
            </a:r>
            <a:endParaRPr lang="fr-FR" dirty="0"/>
          </a:p>
          <a:p>
            <a:pPr algn="just"/>
            <a:r>
              <a:rPr lang="fr-FR" dirty="0">
                <a:hlinkClick r:id="rId12" action="ppaction://hlinkfile"/>
              </a:rPr>
              <a:t>P4 - Organiser une session de formation</a:t>
            </a:r>
            <a:endParaRPr lang="fr-FR" dirty="0"/>
          </a:p>
          <a:p>
            <a:pPr algn="just"/>
            <a:r>
              <a:rPr lang="fr-FR" dirty="0">
                <a:hlinkClick r:id="rId13" action="ppaction://hlinkfile"/>
              </a:rPr>
              <a:t>P5 - Accueillir des publics en situation de handicap</a:t>
            </a:r>
            <a:endParaRPr lang="fr-FR" dirty="0"/>
          </a:p>
          <a:p>
            <a:pPr algn="just"/>
            <a:r>
              <a:rPr lang="fr-FR" dirty="0">
                <a:hlinkClick r:id="rId14" action="ppaction://hlinkfile"/>
              </a:rPr>
              <a:t>P6 - Prévenir les abandons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87344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27D5F8E1-3AE8-43E4-8276-6EC4768205C3}"/>
              </a:ext>
            </a:extLst>
          </p:cNvPr>
          <p:cNvSpPr txBox="1">
            <a:spLocks/>
          </p:cNvSpPr>
          <p:nvPr/>
        </p:nvSpPr>
        <p:spPr>
          <a:xfrm>
            <a:off x="336683" y="2655297"/>
            <a:ext cx="3600000" cy="2145303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7000"/>
              </a:lnSpc>
            </a:pPr>
            <a:r>
              <a:rPr lang="fr-F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Délégation du référent à Dominique Reyboubet</a:t>
            </a:r>
            <a:endParaRPr lang="fr-FR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 cas de doute ou problématique : intervention de la Responsable Admin.</a:t>
            </a:r>
            <a:endParaRPr lang="fr-FR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Objectif : Valider la prise en charge de l’activité par l’assurance.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18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Preuves : fiche navette + attestation MACIF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r-FR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B7541C6F-BC31-42E3-A6B0-ECF37131090E}"/>
              </a:ext>
            </a:extLst>
          </p:cNvPr>
          <p:cNvGrpSpPr/>
          <p:nvPr/>
        </p:nvGrpSpPr>
        <p:grpSpPr>
          <a:xfrm>
            <a:off x="353698" y="1965975"/>
            <a:ext cx="3599999" cy="649749"/>
            <a:chOff x="319596" y="1935703"/>
            <a:chExt cx="3969458" cy="649749"/>
          </a:xfrm>
        </p:grpSpPr>
        <p:sp>
          <p:nvSpPr>
            <p:cNvPr id="7" name="Flèche : droite 6">
              <a:extLst>
                <a:ext uri="{FF2B5EF4-FFF2-40B4-BE49-F238E27FC236}">
                  <a16:creationId xmlns:a16="http://schemas.microsoft.com/office/drawing/2014/main" id="{4541D0FF-6188-43D6-8BC1-39A7FC266001}"/>
                </a:ext>
              </a:extLst>
            </p:cNvPr>
            <p:cNvSpPr/>
            <p:nvPr/>
          </p:nvSpPr>
          <p:spPr>
            <a:xfrm>
              <a:off x="319596" y="1935703"/>
              <a:ext cx="3969458" cy="64974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D00BBB1B-1F2C-4D70-AAC8-2653C2EEFCF4}"/>
                </a:ext>
              </a:extLst>
            </p:cNvPr>
            <p:cNvSpPr txBox="1"/>
            <p:nvPr/>
          </p:nvSpPr>
          <p:spPr>
            <a:xfrm>
              <a:off x="914118" y="2075911"/>
              <a:ext cx="2742892" cy="368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solidFill>
                    <a:schemeClr val="bg1"/>
                  </a:solidFill>
                </a:rPr>
                <a:t>Etude de l’assurance</a:t>
              </a:r>
            </a:p>
          </p:txBody>
        </p:sp>
      </p:grpSp>
      <p:sp>
        <p:nvSpPr>
          <p:cNvPr id="9" name="Espace réservé du contenu 4">
            <a:extLst>
              <a:ext uri="{FF2B5EF4-FFF2-40B4-BE49-F238E27FC236}">
                <a16:creationId xmlns:a16="http://schemas.microsoft.com/office/drawing/2014/main" id="{28E5B8F9-CD6B-49AC-88A1-86A1F9DEE842}"/>
              </a:ext>
            </a:extLst>
          </p:cNvPr>
          <p:cNvSpPr txBox="1">
            <a:spLocks/>
          </p:cNvSpPr>
          <p:nvPr/>
        </p:nvSpPr>
        <p:spPr>
          <a:xfrm>
            <a:off x="4296000" y="2664519"/>
            <a:ext cx="3600000" cy="2136082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7000"/>
              </a:lnSpc>
            </a:pPr>
            <a:r>
              <a:rPr lang="fr-F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Délégation du référent à Dominique Reyboubet</a:t>
            </a:r>
          </a:p>
          <a:p>
            <a:pPr algn="just">
              <a:lnSpc>
                <a:spcPct val="107000"/>
              </a:lnSpc>
            </a:pPr>
            <a:r>
              <a:rPr lang="fr-FR" sz="1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Objectif : Préparer l’entrée du porteur de projet dans la CAE</a:t>
            </a:r>
          </a:p>
          <a:p>
            <a:pPr marL="0" indent="0" algn="just">
              <a:lnSpc>
                <a:spcPct val="107000"/>
              </a:lnSpc>
              <a:buNone/>
            </a:pPr>
            <a:r>
              <a:rPr lang="fr-FR" sz="18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Preuves : carte d’identité, document attestant de la catégorie spécifique, document attestant d’une reconnaissance handicap</a:t>
            </a:r>
            <a:endParaRPr lang="fr-FR" sz="1800" dirty="0">
              <a:solidFill>
                <a:schemeClr val="accent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7000"/>
              </a:lnSpc>
              <a:buNone/>
            </a:pPr>
            <a:endParaRPr lang="fr-FR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0EC7CFD4-FEFC-4D05-ABAB-B2E3ADDA95EF}"/>
              </a:ext>
            </a:extLst>
          </p:cNvPr>
          <p:cNvGrpSpPr/>
          <p:nvPr/>
        </p:nvGrpSpPr>
        <p:grpSpPr>
          <a:xfrm>
            <a:off x="4296000" y="1965975"/>
            <a:ext cx="3758788" cy="649749"/>
            <a:chOff x="319596" y="1935703"/>
            <a:chExt cx="4125047" cy="649749"/>
          </a:xfrm>
        </p:grpSpPr>
        <p:sp>
          <p:nvSpPr>
            <p:cNvPr id="11" name="Flèche : droite 10">
              <a:extLst>
                <a:ext uri="{FF2B5EF4-FFF2-40B4-BE49-F238E27FC236}">
                  <a16:creationId xmlns:a16="http://schemas.microsoft.com/office/drawing/2014/main" id="{8698F861-749A-4BBA-92AE-4F0322DF8769}"/>
                </a:ext>
              </a:extLst>
            </p:cNvPr>
            <p:cNvSpPr/>
            <p:nvPr/>
          </p:nvSpPr>
          <p:spPr>
            <a:xfrm>
              <a:off x="319596" y="1935703"/>
              <a:ext cx="3969458" cy="64974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190EFF37-A1D3-4A00-BA45-57685649C0CD}"/>
                </a:ext>
              </a:extLst>
            </p:cNvPr>
            <p:cNvSpPr txBox="1"/>
            <p:nvPr/>
          </p:nvSpPr>
          <p:spPr>
            <a:xfrm>
              <a:off x="338268" y="2080084"/>
              <a:ext cx="41063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solidFill>
                    <a:schemeClr val="bg1"/>
                  </a:solidFill>
                </a:rPr>
                <a:t>Montage du dossier administratif</a:t>
              </a:r>
            </a:p>
          </p:txBody>
        </p:sp>
      </p:grpSp>
      <p:sp>
        <p:nvSpPr>
          <p:cNvPr id="13" name="Espace réservé du contenu 4">
            <a:extLst>
              <a:ext uri="{FF2B5EF4-FFF2-40B4-BE49-F238E27FC236}">
                <a16:creationId xmlns:a16="http://schemas.microsoft.com/office/drawing/2014/main" id="{D06EFAAD-382B-4770-A23C-E8C506A07EC2}"/>
              </a:ext>
            </a:extLst>
          </p:cNvPr>
          <p:cNvSpPr txBox="1">
            <a:spLocks/>
          </p:cNvSpPr>
          <p:nvPr/>
        </p:nvSpPr>
        <p:spPr>
          <a:xfrm>
            <a:off x="8255317" y="2657349"/>
            <a:ext cx="3600000" cy="2143252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Co-organisée</a:t>
            </a:r>
            <a:r>
              <a:rPr lang="fr-F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et animée par l’équipe d’accompagnement</a:t>
            </a:r>
          </a:p>
          <a:p>
            <a:r>
              <a:rPr lang="fr-FR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Décision du porteur de projet d’intégrer ou non la CAE</a:t>
            </a:r>
          </a:p>
          <a:p>
            <a:r>
              <a:rPr lang="fr-FR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Finalisation de la décision de la CAE sur l’accueil du porteur de projet</a:t>
            </a:r>
          </a:p>
          <a:p>
            <a:pPr marL="0" indent="0">
              <a:buNone/>
            </a:pPr>
            <a:r>
              <a:rPr lang="fr-FR" sz="18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Preuve : émargement par atelier suivi </a:t>
            </a:r>
            <a:endParaRPr lang="fr-FR" sz="1800" dirty="0">
              <a:solidFill>
                <a:schemeClr val="accent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fr-F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6BB8B5F9-C382-457A-AB4D-23E371E96922}"/>
              </a:ext>
            </a:extLst>
          </p:cNvPr>
          <p:cNvGrpSpPr/>
          <p:nvPr/>
        </p:nvGrpSpPr>
        <p:grpSpPr>
          <a:xfrm>
            <a:off x="8272332" y="1965633"/>
            <a:ext cx="3582985" cy="649749"/>
            <a:chOff x="319596" y="1935703"/>
            <a:chExt cx="3969458" cy="649749"/>
          </a:xfrm>
        </p:grpSpPr>
        <p:sp>
          <p:nvSpPr>
            <p:cNvPr id="15" name="Flèche : droite 14">
              <a:extLst>
                <a:ext uri="{FF2B5EF4-FFF2-40B4-BE49-F238E27FC236}">
                  <a16:creationId xmlns:a16="http://schemas.microsoft.com/office/drawing/2014/main" id="{7FE4F097-A8E5-4D7E-8C3A-D79E259E1D66}"/>
                </a:ext>
              </a:extLst>
            </p:cNvPr>
            <p:cNvSpPr/>
            <p:nvPr/>
          </p:nvSpPr>
          <p:spPr>
            <a:xfrm>
              <a:off x="319596" y="1935703"/>
              <a:ext cx="3969458" cy="64974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B10FE38A-19E0-453E-9BDE-BD9E809564D7}"/>
                </a:ext>
              </a:extLst>
            </p:cNvPr>
            <p:cNvSpPr txBox="1"/>
            <p:nvPr/>
          </p:nvSpPr>
          <p:spPr>
            <a:xfrm>
              <a:off x="1000745" y="2075912"/>
              <a:ext cx="26260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solidFill>
                    <a:schemeClr val="bg1"/>
                  </a:solidFill>
                </a:rPr>
                <a:t>Intégration collective</a:t>
              </a:r>
            </a:p>
          </p:txBody>
        </p:sp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033449DA-801E-4B29-9B2A-14BD18884DCD}"/>
              </a:ext>
            </a:extLst>
          </p:cNvPr>
          <p:cNvGrpSpPr/>
          <p:nvPr/>
        </p:nvGrpSpPr>
        <p:grpSpPr>
          <a:xfrm>
            <a:off x="765455" y="4850112"/>
            <a:ext cx="2742456" cy="1298377"/>
            <a:chOff x="4383901" y="4875084"/>
            <a:chExt cx="3600000" cy="2126920"/>
          </a:xfrm>
        </p:grpSpPr>
        <p:sp>
          <p:nvSpPr>
            <p:cNvPr id="24" name="Flèche : bas 16">
              <a:extLst>
                <a:ext uri="{FF2B5EF4-FFF2-40B4-BE49-F238E27FC236}">
                  <a16:creationId xmlns:a16="http://schemas.microsoft.com/office/drawing/2014/main" id="{78BF586F-E0F6-48E1-91D8-F8AF3A556E70}"/>
                </a:ext>
              </a:extLst>
            </p:cNvPr>
            <p:cNvSpPr/>
            <p:nvPr/>
          </p:nvSpPr>
          <p:spPr>
            <a:xfrm>
              <a:off x="4383901" y="5017997"/>
              <a:ext cx="3600000" cy="1760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33BCC76B-4685-4286-8E5E-F48770EEAC2B}"/>
                </a:ext>
              </a:extLst>
            </p:cNvPr>
            <p:cNvSpPr txBox="1"/>
            <p:nvPr/>
          </p:nvSpPr>
          <p:spPr>
            <a:xfrm>
              <a:off x="4383901" y="4875084"/>
              <a:ext cx="3600000" cy="2126920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>
                  <a:solidFill>
                    <a:schemeClr val="bg1"/>
                  </a:solidFill>
                </a:rPr>
                <a:t>Si non, redirection éventuelle vers d’autres acteurs</a:t>
              </a:r>
            </a:p>
          </p:txBody>
        </p: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B4BDD241-F8AD-41EE-817B-FB980BB241F2}"/>
              </a:ext>
            </a:extLst>
          </p:cNvPr>
          <p:cNvGrpSpPr/>
          <p:nvPr/>
        </p:nvGrpSpPr>
        <p:grpSpPr>
          <a:xfrm>
            <a:off x="8701104" y="4842568"/>
            <a:ext cx="2742456" cy="1298377"/>
            <a:chOff x="4383901" y="4875084"/>
            <a:chExt cx="3600000" cy="2126920"/>
          </a:xfrm>
        </p:grpSpPr>
        <p:sp>
          <p:nvSpPr>
            <p:cNvPr id="27" name="Flèche : bas 16">
              <a:extLst>
                <a:ext uri="{FF2B5EF4-FFF2-40B4-BE49-F238E27FC236}">
                  <a16:creationId xmlns:a16="http://schemas.microsoft.com/office/drawing/2014/main" id="{5A9B55AE-41F7-4546-ACB7-04204B80EECD}"/>
                </a:ext>
              </a:extLst>
            </p:cNvPr>
            <p:cNvSpPr/>
            <p:nvPr/>
          </p:nvSpPr>
          <p:spPr>
            <a:xfrm>
              <a:off x="4383901" y="5017997"/>
              <a:ext cx="3600000" cy="1760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1BDA855B-A1EC-48F4-8A22-B0AEAA1E9627}"/>
                </a:ext>
              </a:extLst>
            </p:cNvPr>
            <p:cNvSpPr txBox="1"/>
            <p:nvPr/>
          </p:nvSpPr>
          <p:spPr>
            <a:xfrm>
              <a:off x="4383901" y="4875084"/>
              <a:ext cx="3600000" cy="2126920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>
                  <a:solidFill>
                    <a:schemeClr val="bg1"/>
                  </a:solidFill>
                </a:rPr>
                <a:t>Si non, redirection éventuelle vers d’autres acteurs</a:t>
              </a:r>
            </a:p>
          </p:txBody>
        </p:sp>
      </p:grpSp>
      <p:sp>
        <p:nvSpPr>
          <p:cNvPr id="22" name="Titre 1">
            <a:extLst>
              <a:ext uri="{FF2B5EF4-FFF2-40B4-BE49-F238E27FC236}">
                <a16:creationId xmlns:a16="http://schemas.microsoft.com/office/drawing/2014/main" id="{8036B3CE-E4A1-46D8-8DAA-805C732FB2CC}"/>
              </a:ext>
            </a:extLst>
          </p:cNvPr>
          <p:cNvSpPr txBox="1">
            <a:spLocks/>
          </p:cNvSpPr>
          <p:nvPr/>
        </p:nvSpPr>
        <p:spPr>
          <a:xfrm>
            <a:off x="370713" y="1300023"/>
            <a:ext cx="6996272" cy="361973"/>
          </a:xfrm>
          <a:prstGeom prst="rect">
            <a:avLst/>
          </a:prstGeom>
        </p:spPr>
        <p:txBody>
          <a:bodyPr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/>
              <a:t>Le parcours d’un formateur chez odyssée</a:t>
            </a:r>
          </a:p>
        </p:txBody>
      </p: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BFD59BCF-78D0-413D-8B37-C54756080AFE}"/>
              </a:ext>
            </a:extLst>
          </p:cNvPr>
          <p:cNvCxnSpPr>
            <a:cxnSpLocks/>
          </p:cNvCxnSpPr>
          <p:nvPr/>
        </p:nvCxnSpPr>
        <p:spPr>
          <a:xfrm>
            <a:off x="370713" y="1831315"/>
            <a:ext cx="677581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553186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D8B8D7-1B0A-4B5D-8F25-DE0681BC8D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70337" y="967167"/>
            <a:ext cx="8673483" cy="2374516"/>
          </a:xfrm>
        </p:spPr>
        <p:txBody>
          <a:bodyPr>
            <a:normAutofit/>
          </a:bodyPr>
          <a:lstStyle/>
          <a:p>
            <a:pPr algn="just"/>
            <a:r>
              <a:rPr lang="fr-FR" sz="2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Critère VI: </a:t>
            </a:r>
            <a:r>
              <a:rPr lang="fr-F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L’adéquation des moyens pédagogiques, techniques et d’encadrement aux prestations mises en œuvre</a:t>
            </a:r>
            <a:endParaRPr lang="fr-FR" sz="8000" dirty="0"/>
          </a:p>
        </p:txBody>
      </p:sp>
      <p:pic>
        <p:nvPicPr>
          <p:cNvPr id="5" name="Image 4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24AC3DD2-5AB0-4E52-8373-29C1150D4C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4112" y="4970500"/>
            <a:ext cx="1886973" cy="92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49616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DDE5CDF-1512-4CDA-B956-23D223F8D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29D7D8-5A6B-4C76-94C8-15798C6C5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5C9319C-E20D-4884-952F-60B6A58C3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1176DA6-4BBF-42A4-9C94-E6613CCD6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9AAB0AE-172B-4FB4-80C2-86CD6B824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22225">
            <a:solidFill>
              <a:srgbClr val="FFB5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C323CB17-6C5E-4A0E-990B-00279AADCD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3467" y="1207093"/>
            <a:ext cx="10905066" cy="4443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76769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F16E43-0684-4503-B6D4-6790A6EE1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7158" y="865573"/>
            <a:ext cx="9603275" cy="766829"/>
          </a:xfrm>
        </p:spPr>
        <p:txBody>
          <a:bodyPr>
            <a:noAutofit/>
          </a:bodyPr>
          <a:lstStyle/>
          <a:p>
            <a:pPr algn="just"/>
            <a:r>
              <a: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Critère VI: L’adéquation des moyens pédagogiques, techniques et d’encadrement aux prestations mises en œuvre</a:t>
            </a:r>
            <a:endParaRPr lang="fr-FR" sz="24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9676793-4853-4578-8213-F65BA832BF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2015731"/>
            <a:ext cx="4557122" cy="3450613"/>
          </a:xfrm>
          <a:ln w="28575">
            <a:solidFill>
              <a:schemeClr val="accent2"/>
            </a:solidFill>
          </a:ln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fr-FR" b="1" dirty="0">
                <a:solidFill>
                  <a:schemeClr val="accent1"/>
                </a:solidFill>
              </a:rPr>
              <a:t>Les éléments de preuve </a:t>
            </a:r>
          </a:p>
          <a:p>
            <a:pPr algn="just"/>
            <a:r>
              <a:rPr lang="fr-FR" dirty="0">
                <a:hlinkClick r:id="rId2" action="ppaction://hlinkfile"/>
              </a:rPr>
              <a:t>Annexe 3B – Programme Pédagogique BC</a:t>
            </a:r>
            <a:endParaRPr lang="fr-FR" dirty="0">
              <a:hlinkClick r:id="rId3" action="ppaction://hlinkfile"/>
            </a:endParaRPr>
          </a:p>
          <a:p>
            <a:pPr algn="just"/>
            <a:r>
              <a:rPr lang="fr-FR" dirty="0">
                <a:hlinkClick r:id="rId3" action="ppaction://hlinkfile"/>
              </a:rPr>
              <a:t>Annexe 17 - Livret de sous-traitance </a:t>
            </a:r>
            <a:endParaRPr lang="fr-FR" dirty="0"/>
          </a:p>
          <a:p>
            <a:pPr algn="just"/>
            <a:r>
              <a:rPr lang="fr-FR" dirty="0">
                <a:hlinkClick r:id="rId4" action="ppaction://hlinkfile"/>
              </a:rPr>
              <a:t>Annexe 18 - Engagement qualité sous-traitance</a:t>
            </a:r>
            <a:endParaRPr lang="fr-FR" dirty="0"/>
          </a:p>
          <a:p>
            <a:pPr algn="just"/>
            <a:r>
              <a:rPr lang="fr-FR" dirty="0">
                <a:hlinkClick r:id="rId5" action="ppaction://hlinkfile"/>
              </a:rPr>
              <a:t>Annexe 19 - Liste des partenaires</a:t>
            </a:r>
            <a:endParaRPr lang="fr-FR" dirty="0">
              <a:hlinkClick r:id="rId6" action="ppaction://hlinkfile"/>
            </a:endParaRPr>
          </a:p>
          <a:p>
            <a:pPr algn="just"/>
            <a:r>
              <a:rPr lang="fr-FR" dirty="0">
                <a:hlinkClick r:id="rId6" action="ppaction://hlinkfile"/>
              </a:rPr>
              <a:t>Annexe 25 - Fiche d'accompagnement et de suivi des personnes en situation de handicap</a:t>
            </a:r>
            <a:endParaRPr lang="fr-FR" dirty="0"/>
          </a:p>
          <a:p>
            <a:pPr algn="just"/>
            <a:r>
              <a:rPr lang="fr-FR" dirty="0">
                <a:hlinkClick r:id="rId7" action="ppaction://hlinkfile"/>
              </a:rPr>
              <a:t>Annexe 26 - Evaluation de la prise en charge de la situation de handicap en formation </a:t>
            </a:r>
            <a:endParaRPr lang="fr-FR" dirty="0"/>
          </a:p>
          <a:p>
            <a:pPr algn="just"/>
            <a:r>
              <a:rPr lang="fr-FR" dirty="0">
                <a:hlinkClick r:id="rId8" action="ppaction://hlinkfile"/>
              </a:rPr>
              <a:t>Annexe 27 - Liste des partenaires PSH</a:t>
            </a:r>
            <a:endParaRPr lang="fr-FR" dirty="0"/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BE9265E5-1939-49C8-B713-B37ED008B94A}"/>
              </a:ext>
            </a:extLst>
          </p:cNvPr>
          <p:cNvSpPr txBox="1">
            <a:spLocks/>
          </p:cNvSpPr>
          <p:nvPr/>
        </p:nvSpPr>
        <p:spPr>
          <a:xfrm>
            <a:off x="6267636" y="2015732"/>
            <a:ext cx="4787218" cy="3450613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b="1" dirty="0">
                <a:solidFill>
                  <a:schemeClr val="accent1"/>
                </a:solidFill>
              </a:rPr>
              <a:t>Les procédures de mises en œuvre</a:t>
            </a:r>
          </a:p>
          <a:p>
            <a:pPr algn="just"/>
            <a:r>
              <a:rPr lang="fr-FR" dirty="0">
                <a:hlinkClick r:id="rId9" action="ppaction://hlinkfile"/>
              </a:rPr>
              <a:t>P5 - Accueillir des publics en situation de handicap</a:t>
            </a:r>
            <a:endParaRPr lang="fr-FR" dirty="0"/>
          </a:p>
          <a:p>
            <a:pPr algn="just"/>
            <a:r>
              <a:rPr lang="fr-FR" dirty="0">
                <a:hlinkClick r:id="rId10" action="ppaction://hlinkfile"/>
              </a:rPr>
              <a:t>P7 - Mettre les moyens techniques d'Odyssée à disposition des formations</a:t>
            </a:r>
            <a:endParaRPr lang="fr-FR" dirty="0"/>
          </a:p>
          <a:p>
            <a:pPr algn="just"/>
            <a:r>
              <a:rPr lang="fr-FR" dirty="0">
                <a:hlinkClick r:id="rId11" action="ppaction://hlinkfile"/>
              </a:rPr>
              <a:t>P9 - Assurer la veille règlementaire et technique</a:t>
            </a:r>
            <a:endParaRPr lang="fr-FR" dirty="0"/>
          </a:p>
          <a:p>
            <a:pPr algn="just"/>
            <a:r>
              <a:rPr lang="fr-FR" dirty="0">
                <a:hlinkClick r:id="rId12" action="ppaction://hlinkfile"/>
              </a:rPr>
              <a:t>P10 - Sous-traiter tout ou partie de sa formation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7856298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D8B8D7-1B0A-4B5D-8F25-DE0681BC8D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70337" y="967167"/>
            <a:ext cx="8673483" cy="2374516"/>
          </a:xfrm>
        </p:spPr>
        <p:txBody>
          <a:bodyPr>
            <a:normAutofit/>
          </a:bodyPr>
          <a:lstStyle/>
          <a:p>
            <a:pPr algn="just"/>
            <a:r>
              <a:rPr lang="fr-FR" sz="2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Critère V: </a:t>
            </a:r>
            <a:r>
              <a:rPr lang="fr-F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L’adéquation des moyens pédagogiques, techniques et d’encadrement aux prestations mises en œuvre</a:t>
            </a:r>
            <a:endParaRPr lang="fr-FR" sz="8000" dirty="0"/>
          </a:p>
        </p:txBody>
      </p:sp>
      <p:pic>
        <p:nvPicPr>
          <p:cNvPr id="5" name="Image 4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24AC3DD2-5AB0-4E52-8373-29C1150D4C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4112" y="4970500"/>
            <a:ext cx="1886973" cy="92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90134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DA049593-A6D0-4985-B82D-A5D0D107A2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207093"/>
            <a:ext cx="10905066" cy="4443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98290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F16E43-0684-4503-B6D4-6790A6EE1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7158" y="865573"/>
            <a:ext cx="9603275" cy="766829"/>
          </a:xfrm>
        </p:spPr>
        <p:txBody>
          <a:bodyPr>
            <a:noAutofit/>
          </a:bodyPr>
          <a:lstStyle/>
          <a:p>
            <a:pPr algn="just"/>
            <a:r>
              <a: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Critère V: L’adéquation des moyens pédagogiques, techniques et d’encadrement aux prestations mises en œuvre</a:t>
            </a:r>
            <a:endParaRPr lang="fr-FR" sz="24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9676793-4853-4578-8213-F65BA832BF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2015731"/>
            <a:ext cx="4557122" cy="3450613"/>
          </a:xfrm>
          <a:ln w="28575"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b="1" dirty="0">
                <a:solidFill>
                  <a:schemeClr val="accent1"/>
                </a:solidFill>
              </a:rPr>
              <a:t>Les éléments de preuve </a:t>
            </a:r>
          </a:p>
          <a:p>
            <a:pPr algn="just"/>
            <a:r>
              <a:rPr lang="fr-FR" dirty="0">
                <a:hlinkClick r:id="rId2" action="ppaction://hlinkpres?slideindex=1&amp;slidetitle="/>
              </a:rPr>
              <a:t>Annexe 20 - Parcours d'</a:t>
            </a:r>
            <a:r>
              <a:rPr lang="fr-FR" dirty="0" err="1">
                <a:hlinkClick r:id="rId2" action="ppaction://hlinkpres?slideindex=1&amp;slidetitle="/>
              </a:rPr>
              <a:t>un.e</a:t>
            </a:r>
            <a:r>
              <a:rPr lang="fr-FR" dirty="0">
                <a:hlinkClick r:id="rId2" action="ppaction://hlinkpres?slideindex=1&amp;slidetitle="/>
              </a:rPr>
              <a:t> </a:t>
            </a:r>
            <a:r>
              <a:rPr lang="fr-FR" dirty="0" err="1">
                <a:hlinkClick r:id="rId2" action="ppaction://hlinkpres?slideindex=1&amp;slidetitle="/>
              </a:rPr>
              <a:t>formateur.trice</a:t>
            </a:r>
            <a:r>
              <a:rPr lang="fr-FR" dirty="0">
                <a:hlinkClick r:id="rId2" action="ppaction://hlinkpres?slideindex=1&amp;slidetitle="/>
              </a:rPr>
              <a:t> à O10C</a:t>
            </a:r>
            <a:endParaRPr lang="fr-FR" dirty="0"/>
          </a:p>
          <a:p>
            <a:pPr algn="just"/>
            <a:r>
              <a:rPr lang="fr-FR" dirty="0">
                <a:hlinkClick r:id="rId3" action="ppaction://hlinkpres?slideindex=1&amp;slidetitle="/>
              </a:rPr>
              <a:t>Annexe 21 - Manuel pôle formation </a:t>
            </a:r>
            <a:endParaRPr lang="fr-FR" dirty="0"/>
          </a:p>
          <a:p>
            <a:pPr algn="just"/>
            <a:r>
              <a:rPr lang="fr-FR" dirty="0">
                <a:hlinkClick r:id="rId4" action="ppaction://hlinkfile"/>
              </a:rPr>
              <a:t>Annexe 22 - Livret d'intégration des formateurs chez O10C</a:t>
            </a:r>
            <a:endParaRPr lang="fr-FR" dirty="0"/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BE9265E5-1939-49C8-B713-B37ED008B94A}"/>
              </a:ext>
            </a:extLst>
          </p:cNvPr>
          <p:cNvSpPr txBox="1">
            <a:spLocks/>
          </p:cNvSpPr>
          <p:nvPr/>
        </p:nvSpPr>
        <p:spPr>
          <a:xfrm>
            <a:off x="6267636" y="2015732"/>
            <a:ext cx="4787218" cy="3450613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b="1" dirty="0">
                <a:solidFill>
                  <a:schemeClr val="accent1"/>
                </a:solidFill>
              </a:rPr>
              <a:t>Les procédures de mises en œuvre</a:t>
            </a:r>
          </a:p>
          <a:p>
            <a:pPr algn="just"/>
            <a:r>
              <a:rPr lang="fr-FR" dirty="0">
                <a:hlinkClick r:id="rId5" action="ppaction://hlinkfile"/>
              </a:rPr>
              <a:t>P1 - Intégrer le pôle formation </a:t>
            </a:r>
            <a:endParaRPr lang="fr-FR" dirty="0"/>
          </a:p>
          <a:p>
            <a:pPr algn="just"/>
            <a:r>
              <a:rPr lang="fr-FR" dirty="0">
                <a:hlinkClick r:id="rId6" action="ppaction://hlinkfile"/>
              </a:rPr>
              <a:t>P8 - Développer ses compétences de formateur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991201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D8B8D7-1B0A-4B5D-8F25-DE0681BC8D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70337" y="967167"/>
            <a:ext cx="8673483" cy="2374516"/>
          </a:xfrm>
        </p:spPr>
        <p:txBody>
          <a:bodyPr>
            <a:normAutofit/>
          </a:bodyPr>
          <a:lstStyle/>
          <a:p>
            <a:pPr algn="just"/>
            <a:r>
              <a:rPr lang="fr-FR" sz="2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Critère VI: </a:t>
            </a:r>
            <a:r>
              <a:rPr lang="fr-F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L’adéquation des moyens pédagogiques, techniques et d’encadrement aux prestations mises en œuvre</a:t>
            </a:r>
            <a:endParaRPr lang="fr-FR" sz="8000" dirty="0"/>
          </a:p>
        </p:txBody>
      </p:sp>
      <p:pic>
        <p:nvPicPr>
          <p:cNvPr id="5" name="Image 4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24AC3DD2-5AB0-4E52-8373-29C1150D4C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4112" y="4970500"/>
            <a:ext cx="1886973" cy="92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41646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Espace réservé du contenu 12">
            <a:extLst>
              <a:ext uri="{FF2B5EF4-FFF2-40B4-BE49-F238E27FC236}">
                <a16:creationId xmlns:a16="http://schemas.microsoft.com/office/drawing/2014/main" id="{B71A96A5-1610-4232-B618-2BF43DD15F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384300"/>
            <a:ext cx="10905066" cy="408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68798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F16E43-0684-4503-B6D4-6790A6EE1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7158" y="865573"/>
            <a:ext cx="9603275" cy="766829"/>
          </a:xfrm>
        </p:spPr>
        <p:txBody>
          <a:bodyPr>
            <a:noAutofit/>
          </a:bodyPr>
          <a:lstStyle/>
          <a:p>
            <a:pPr algn="just"/>
            <a:r>
              <a: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Critère VI: L’adéquation des moyens pédagogiques, techniques et d’encadrement aux prestations mises en œuvre</a:t>
            </a:r>
            <a:endParaRPr lang="fr-FR" sz="24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9676793-4853-4578-8213-F65BA832BF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2015731"/>
            <a:ext cx="4557122" cy="3450613"/>
          </a:xfrm>
          <a:ln w="28575">
            <a:solidFill>
              <a:schemeClr val="accent2"/>
            </a:solidFill>
          </a:ln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fr-FR" b="1" dirty="0">
                <a:solidFill>
                  <a:schemeClr val="accent1"/>
                </a:solidFill>
              </a:rPr>
              <a:t>Les éléments de preuve </a:t>
            </a:r>
          </a:p>
          <a:p>
            <a:pPr algn="just"/>
            <a:r>
              <a:rPr lang="fr-FR" dirty="0">
                <a:hlinkClick r:id="rId2" action="ppaction://hlinkfile"/>
              </a:rPr>
              <a:t>Annexe 17 - Livret de sous-traitance </a:t>
            </a:r>
            <a:endParaRPr lang="fr-FR" dirty="0"/>
          </a:p>
          <a:p>
            <a:pPr algn="just"/>
            <a:r>
              <a:rPr lang="fr-FR" dirty="0">
                <a:hlinkClick r:id="rId3" action="ppaction://hlinkfile"/>
              </a:rPr>
              <a:t>Annexe 18 - Engagement qualité sous-traitance</a:t>
            </a:r>
            <a:endParaRPr lang="fr-FR" dirty="0"/>
          </a:p>
          <a:p>
            <a:pPr algn="just"/>
            <a:r>
              <a:rPr lang="fr-FR" dirty="0">
                <a:hlinkClick r:id="rId4" action="ppaction://hlinkfile"/>
              </a:rPr>
              <a:t>Annexe 19 - Liste des partenaires</a:t>
            </a:r>
            <a:endParaRPr lang="fr-FR" dirty="0">
              <a:hlinkClick r:id="rId5" action="ppaction://hlinkfile"/>
            </a:endParaRPr>
          </a:p>
          <a:p>
            <a:pPr algn="just"/>
            <a:r>
              <a:rPr lang="fr-FR" dirty="0">
                <a:hlinkClick r:id="rId5" action="ppaction://hlinkfile"/>
              </a:rPr>
              <a:t>Annexe 25 - Fiche d'accompagnement et de suivi des personnes en situation de handicap</a:t>
            </a:r>
            <a:endParaRPr lang="fr-FR" dirty="0"/>
          </a:p>
          <a:p>
            <a:pPr algn="just"/>
            <a:r>
              <a:rPr lang="fr-FR" dirty="0">
                <a:hlinkClick r:id="rId6" action="ppaction://hlinkfile"/>
              </a:rPr>
              <a:t>Annexe 26 - Evaluation de la prise en charge de la situation de handicap en formation </a:t>
            </a:r>
            <a:r>
              <a:rPr lang="fr-FR" dirty="0">
                <a:hlinkClick r:id="rId7" action="ppaction://hlinkfile"/>
              </a:rPr>
              <a:t>Annexe 27 - Liste des partenaires PSH</a:t>
            </a:r>
            <a:endParaRPr lang="fr-FR" dirty="0"/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BE9265E5-1939-49C8-B713-B37ED008B94A}"/>
              </a:ext>
            </a:extLst>
          </p:cNvPr>
          <p:cNvSpPr txBox="1">
            <a:spLocks/>
          </p:cNvSpPr>
          <p:nvPr/>
        </p:nvSpPr>
        <p:spPr>
          <a:xfrm>
            <a:off x="6267636" y="2015732"/>
            <a:ext cx="4787218" cy="3450613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b="1" dirty="0">
                <a:solidFill>
                  <a:schemeClr val="accent1"/>
                </a:solidFill>
              </a:rPr>
              <a:t>Les procédures de mises en œuvre</a:t>
            </a:r>
          </a:p>
          <a:p>
            <a:pPr algn="just"/>
            <a:r>
              <a:rPr lang="fr-FR" dirty="0">
                <a:hlinkClick r:id="rId8" action="ppaction://hlinkfile"/>
              </a:rPr>
              <a:t>P5 - Accueillir des publics en situation de handicap</a:t>
            </a:r>
            <a:endParaRPr lang="fr-FR" dirty="0"/>
          </a:p>
          <a:p>
            <a:pPr algn="just"/>
            <a:r>
              <a:rPr lang="fr-FR" dirty="0">
                <a:hlinkClick r:id="rId9" action="ppaction://hlinkfile"/>
              </a:rPr>
              <a:t>P7 - Mettre les moyens techniques d'Odyssée à disposition des formations</a:t>
            </a:r>
            <a:endParaRPr lang="fr-FR" dirty="0"/>
          </a:p>
          <a:p>
            <a:pPr algn="just"/>
            <a:r>
              <a:rPr lang="fr-FR" dirty="0">
                <a:hlinkClick r:id="rId10" action="ppaction://hlinkfile"/>
              </a:rPr>
              <a:t>P9 - Assurer la veille règlementaire et technique</a:t>
            </a:r>
            <a:endParaRPr lang="fr-FR" dirty="0"/>
          </a:p>
          <a:p>
            <a:pPr algn="just"/>
            <a:r>
              <a:rPr lang="fr-FR" dirty="0">
                <a:hlinkClick r:id="rId11" action="ppaction://hlinkfile"/>
              </a:rPr>
              <a:t>P10 - Sous-traiter tout ou partie de sa formation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2445417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D8B8D7-1B0A-4B5D-8F25-DE0681BC8D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70337" y="967167"/>
            <a:ext cx="8673483" cy="2374516"/>
          </a:xfrm>
        </p:spPr>
        <p:txBody>
          <a:bodyPr>
            <a:normAutofit/>
          </a:bodyPr>
          <a:lstStyle/>
          <a:p>
            <a:pPr algn="just"/>
            <a:r>
              <a:rPr lang="fr-FR" sz="2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Critère VII : </a:t>
            </a:r>
            <a:r>
              <a:rPr lang="fr-F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recueil et la prise en compte des appréciations et des réclamations formulées par les parties prenantes aux prestations délivrées</a:t>
            </a:r>
            <a:endParaRPr lang="fr-FR" sz="8000" dirty="0"/>
          </a:p>
        </p:txBody>
      </p:sp>
      <p:pic>
        <p:nvPicPr>
          <p:cNvPr id="5" name="Image 4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24AC3DD2-5AB0-4E52-8373-29C1150D4C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4112" y="4970500"/>
            <a:ext cx="1886973" cy="92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622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27D5F8E1-3AE8-43E4-8276-6EC4768205C3}"/>
              </a:ext>
            </a:extLst>
          </p:cNvPr>
          <p:cNvSpPr txBox="1">
            <a:spLocks/>
          </p:cNvSpPr>
          <p:nvPr/>
        </p:nvSpPr>
        <p:spPr>
          <a:xfrm>
            <a:off x="336683" y="2655297"/>
            <a:ext cx="3600000" cy="2145303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7000"/>
              </a:lnSpc>
            </a:pPr>
            <a:r>
              <a:rPr lang="fr-F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Avec la responsable administrative</a:t>
            </a:r>
          </a:p>
          <a:p>
            <a:pPr algn="just">
              <a:lnSpc>
                <a:spcPct val="107000"/>
              </a:lnSpc>
            </a:pPr>
            <a:r>
              <a:rPr lang="fr-FR" sz="1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Objectif : contractualiser l’intégration du porteur de projet au sein de la CAE. </a:t>
            </a:r>
          </a:p>
          <a:p>
            <a:pPr marL="0" indent="0" algn="ctr">
              <a:lnSpc>
                <a:spcPct val="107000"/>
              </a:lnSpc>
              <a:buNone/>
            </a:pPr>
            <a:r>
              <a:rPr lang="fr-FR" sz="18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Preuve : CAPE et CACRE signés</a:t>
            </a:r>
            <a:endParaRPr lang="fr-FR" sz="1800" dirty="0">
              <a:solidFill>
                <a:schemeClr val="accent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7000"/>
              </a:lnSpc>
              <a:buNone/>
            </a:pPr>
            <a:endParaRPr lang="fr-FR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B7541C6F-BC31-42E3-A6B0-ECF37131090E}"/>
              </a:ext>
            </a:extLst>
          </p:cNvPr>
          <p:cNvGrpSpPr/>
          <p:nvPr/>
        </p:nvGrpSpPr>
        <p:grpSpPr>
          <a:xfrm>
            <a:off x="353698" y="1965975"/>
            <a:ext cx="3599999" cy="649749"/>
            <a:chOff x="319596" y="1935703"/>
            <a:chExt cx="3969458" cy="649749"/>
          </a:xfrm>
        </p:grpSpPr>
        <p:sp>
          <p:nvSpPr>
            <p:cNvPr id="7" name="Flèche : droite 6">
              <a:extLst>
                <a:ext uri="{FF2B5EF4-FFF2-40B4-BE49-F238E27FC236}">
                  <a16:creationId xmlns:a16="http://schemas.microsoft.com/office/drawing/2014/main" id="{4541D0FF-6188-43D6-8BC1-39A7FC266001}"/>
                </a:ext>
              </a:extLst>
            </p:cNvPr>
            <p:cNvSpPr/>
            <p:nvPr/>
          </p:nvSpPr>
          <p:spPr>
            <a:xfrm>
              <a:off x="319596" y="1935703"/>
              <a:ext cx="3969458" cy="64974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D00BBB1B-1F2C-4D70-AAC8-2653C2EEFCF4}"/>
                </a:ext>
              </a:extLst>
            </p:cNvPr>
            <p:cNvSpPr txBox="1"/>
            <p:nvPr/>
          </p:nvSpPr>
          <p:spPr>
            <a:xfrm>
              <a:off x="802018" y="2075570"/>
              <a:ext cx="30046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solidFill>
                    <a:schemeClr val="bg1"/>
                  </a:solidFill>
                </a:rPr>
                <a:t>Signature CAPE et CACRE</a:t>
              </a:r>
            </a:p>
          </p:txBody>
        </p:sp>
      </p:grpSp>
      <p:sp>
        <p:nvSpPr>
          <p:cNvPr id="9" name="Espace réservé du contenu 4">
            <a:extLst>
              <a:ext uri="{FF2B5EF4-FFF2-40B4-BE49-F238E27FC236}">
                <a16:creationId xmlns:a16="http://schemas.microsoft.com/office/drawing/2014/main" id="{28E5B8F9-CD6B-49AC-88A1-86A1F9DEE842}"/>
              </a:ext>
            </a:extLst>
          </p:cNvPr>
          <p:cNvSpPr txBox="1">
            <a:spLocks/>
          </p:cNvSpPr>
          <p:nvPr/>
        </p:nvSpPr>
        <p:spPr>
          <a:xfrm>
            <a:off x="4296000" y="2664519"/>
            <a:ext cx="3600000" cy="2136082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7000"/>
              </a:lnSpc>
            </a:pPr>
            <a:r>
              <a:rPr lang="fr-F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Avec le référent de territoire et la coordinatrice d’accompagnement</a:t>
            </a:r>
          </a:p>
          <a:p>
            <a:pPr algn="just">
              <a:lnSpc>
                <a:spcPct val="107000"/>
              </a:lnSpc>
            </a:pPr>
            <a:r>
              <a:rPr lang="fr-FR" sz="1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Objectif : Définir conjointement les besoins d’accompagnement du porteur de projet pour la réalisation de celui-ci. </a:t>
            </a:r>
          </a:p>
          <a:p>
            <a:pPr marL="0" indent="0" algn="ctr">
              <a:lnSpc>
                <a:spcPct val="107000"/>
              </a:lnSpc>
              <a:buNone/>
            </a:pPr>
            <a:r>
              <a:rPr lang="fr-FR" sz="18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Preuves :  compte-rendu d’entretien</a:t>
            </a:r>
            <a:endParaRPr lang="fr-FR" sz="1800" dirty="0">
              <a:solidFill>
                <a:schemeClr val="accent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7000"/>
              </a:lnSpc>
              <a:buNone/>
            </a:pPr>
            <a:endParaRPr lang="fr-FR" sz="18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</a:pPr>
            <a:endParaRPr lang="fr-FR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0EC7CFD4-FEFC-4D05-ABAB-B2E3ADDA95EF}"/>
              </a:ext>
            </a:extLst>
          </p:cNvPr>
          <p:cNvGrpSpPr/>
          <p:nvPr/>
        </p:nvGrpSpPr>
        <p:grpSpPr>
          <a:xfrm>
            <a:off x="4296000" y="1965975"/>
            <a:ext cx="3758788" cy="649749"/>
            <a:chOff x="319596" y="1935703"/>
            <a:chExt cx="4125047" cy="649749"/>
          </a:xfrm>
        </p:grpSpPr>
        <p:sp>
          <p:nvSpPr>
            <p:cNvPr id="11" name="Flèche : droite 10">
              <a:extLst>
                <a:ext uri="{FF2B5EF4-FFF2-40B4-BE49-F238E27FC236}">
                  <a16:creationId xmlns:a16="http://schemas.microsoft.com/office/drawing/2014/main" id="{8698F861-749A-4BBA-92AE-4F0322DF8769}"/>
                </a:ext>
              </a:extLst>
            </p:cNvPr>
            <p:cNvSpPr/>
            <p:nvPr/>
          </p:nvSpPr>
          <p:spPr>
            <a:xfrm>
              <a:off x="319596" y="1935703"/>
              <a:ext cx="3969458" cy="64974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190EFF37-A1D3-4A00-BA45-57685649C0CD}"/>
                </a:ext>
              </a:extLst>
            </p:cNvPr>
            <p:cNvSpPr txBox="1"/>
            <p:nvPr/>
          </p:nvSpPr>
          <p:spPr>
            <a:xfrm>
              <a:off x="338268" y="2080084"/>
              <a:ext cx="4106375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700" dirty="0">
                  <a:solidFill>
                    <a:schemeClr val="bg1"/>
                  </a:solidFill>
                </a:rPr>
                <a:t>Etude des besoins en accompagnement</a:t>
              </a:r>
            </a:p>
          </p:txBody>
        </p:sp>
      </p:grpSp>
      <p:sp>
        <p:nvSpPr>
          <p:cNvPr id="13" name="Espace réservé du contenu 4">
            <a:extLst>
              <a:ext uri="{FF2B5EF4-FFF2-40B4-BE49-F238E27FC236}">
                <a16:creationId xmlns:a16="http://schemas.microsoft.com/office/drawing/2014/main" id="{D06EFAAD-382B-4770-A23C-E8C506A07EC2}"/>
              </a:ext>
            </a:extLst>
          </p:cNvPr>
          <p:cNvSpPr txBox="1">
            <a:spLocks/>
          </p:cNvSpPr>
          <p:nvPr/>
        </p:nvSpPr>
        <p:spPr>
          <a:xfrm>
            <a:off x="8255317" y="2657349"/>
            <a:ext cx="3600000" cy="2143252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Entretien individuel avec la coordinatrice pédagogique</a:t>
            </a:r>
          </a:p>
          <a:p>
            <a:r>
              <a:rPr lang="fr-FR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Remise du dossier d’intégration des formateurs</a:t>
            </a:r>
          </a:p>
          <a:p>
            <a:r>
              <a:rPr lang="fr-FR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Objectif : Présenter le pôle formation et son fonctionnement</a:t>
            </a:r>
          </a:p>
          <a:p>
            <a:pPr marL="0" indent="0" algn="ctr">
              <a:buNone/>
            </a:pPr>
            <a:r>
              <a:rPr lang="fr-FR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Preuve : Compte rendu d’entretien et émargement</a:t>
            </a: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6BB8B5F9-C382-457A-AB4D-23E371E96922}"/>
              </a:ext>
            </a:extLst>
          </p:cNvPr>
          <p:cNvGrpSpPr/>
          <p:nvPr/>
        </p:nvGrpSpPr>
        <p:grpSpPr>
          <a:xfrm>
            <a:off x="8272332" y="1965633"/>
            <a:ext cx="3582986" cy="649749"/>
            <a:chOff x="319596" y="1935703"/>
            <a:chExt cx="3969458" cy="649749"/>
          </a:xfrm>
        </p:grpSpPr>
        <p:sp>
          <p:nvSpPr>
            <p:cNvPr id="15" name="Flèche : droite 14">
              <a:extLst>
                <a:ext uri="{FF2B5EF4-FFF2-40B4-BE49-F238E27FC236}">
                  <a16:creationId xmlns:a16="http://schemas.microsoft.com/office/drawing/2014/main" id="{7FE4F097-A8E5-4D7E-8C3A-D79E259E1D66}"/>
                </a:ext>
              </a:extLst>
            </p:cNvPr>
            <p:cNvSpPr/>
            <p:nvPr/>
          </p:nvSpPr>
          <p:spPr>
            <a:xfrm>
              <a:off x="319596" y="1935703"/>
              <a:ext cx="3969458" cy="64974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B10FE38A-19E0-453E-9BDE-BD9E809564D7}"/>
                </a:ext>
              </a:extLst>
            </p:cNvPr>
            <p:cNvSpPr txBox="1"/>
            <p:nvPr/>
          </p:nvSpPr>
          <p:spPr>
            <a:xfrm>
              <a:off x="766609" y="2065037"/>
              <a:ext cx="35035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solidFill>
                    <a:schemeClr val="bg1"/>
                  </a:solidFill>
                </a:rPr>
                <a:t>Intégration pôle formation</a:t>
              </a:r>
            </a:p>
          </p:txBody>
        </p:sp>
      </p:grpSp>
      <p:sp>
        <p:nvSpPr>
          <p:cNvPr id="2" name="Ellipse 1">
            <a:extLst>
              <a:ext uri="{FF2B5EF4-FFF2-40B4-BE49-F238E27FC236}">
                <a16:creationId xmlns:a16="http://schemas.microsoft.com/office/drawing/2014/main" id="{822BE852-B1AE-4DC1-A356-2C4A86CDA566}"/>
              </a:ext>
            </a:extLst>
          </p:cNvPr>
          <p:cNvSpPr/>
          <p:nvPr/>
        </p:nvSpPr>
        <p:spPr>
          <a:xfrm>
            <a:off x="8071802" y="1590675"/>
            <a:ext cx="3901123" cy="337185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Titre 1">
            <a:extLst>
              <a:ext uri="{FF2B5EF4-FFF2-40B4-BE49-F238E27FC236}">
                <a16:creationId xmlns:a16="http://schemas.microsoft.com/office/drawing/2014/main" id="{476BB2F5-C877-4BE2-A4B2-D13F62219BDF}"/>
              </a:ext>
            </a:extLst>
          </p:cNvPr>
          <p:cNvSpPr txBox="1">
            <a:spLocks/>
          </p:cNvSpPr>
          <p:nvPr/>
        </p:nvSpPr>
        <p:spPr>
          <a:xfrm>
            <a:off x="370713" y="1300023"/>
            <a:ext cx="6996272" cy="361973"/>
          </a:xfrm>
          <a:prstGeom prst="rect">
            <a:avLst/>
          </a:prstGeom>
        </p:spPr>
        <p:txBody>
          <a:bodyPr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/>
              <a:t>Le parcours d’un formateur chez odyssée</a:t>
            </a:r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48A3CD2E-18F9-4DCD-B1B2-76201B778944}"/>
              </a:ext>
            </a:extLst>
          </p:cNvPr>
          <p:cNvCxnSpPr>
            <a:cxnSpLocks/>
          </p:cNvCxnSpPr>
          <p:nvPr/>
        </p:nvCxnSpPr>
        <p:spPr>
          <a:xfrm>
            <a:off x="370713" y="1831315"/>
            <a:ext cx="677581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34932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DDE5CDF-1512-4CDA-B956-23D223F8D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29D7D8-5A6B-4C76-94C8-15798C6C5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5C9319C-E20D-4884-952F-60B6A58C3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1176DA6-4BBF-42A4-9C94-E6613CCD6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9AAB0AE-172B-4FB4-80C2-86CD6B824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22225">
            <a:solidFill>
              <a:srgbClr val="FFB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63DB3925-9904-4C5A-9A3F-D387C070BC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3467" y="1616033"/>
            <a:ext cx="10905066" cy="3625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29459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F16E43-0684-4503-B6D4-6790A6EE1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776797"/>
            <a:ext cx="9603275" cy="766829"/>
          </a:xfrm>
        </p:spPr>
        <p:txBody>
          <a:bodyPr>
            <a:noAutofit/>
          </a:bodyPr>
          <a:lstStyle/>
          <a:p>
            <a:pPr algn="just"/>
            <a:r>
              <a: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Critère VII : Le recueil et la prise en compte des appréciations et des réclamations formulées par les parties prenantes aux prestations délivrées</a:t>
            </a:r>
            <a:endParaRPr lang="fr-FR" sz="24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9676793-4853-4578-8213-F65BA832BF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2015731"/>
            <a:ext cx="4557122" cy="3450613"/>
          </a:xfrm>
          <a:ln w="28575">
            <a:solidFill>
              <a:schemeClr val="accent2"/>
            </a:solidFill>
          </a:ln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fr-FR" b="1" dirty="0">
                <a:solidFill>
                  <a:schemeClr val="accent1"/>
                </a:solidFill>
              </a:rPr>
              <a:t>Les éléments de preuve </a:t>
            </a:r>
          </a:p>
          <a:p>
            <a:pPr algn="just"/>
            <a:r>
              <a:rPr lang="fr-FR" dirty="0">
                <a:hlinkClick r:id="rId2" action="ppaction://hlinkfile"/>
              </a:rPr>
              <a:t>Annexe 26 - Evaluation de la prise en charge de la situation de handicap en formation</a:t>
            </a:r>
            <a:endParaRPr lang="fr-FR" dirty="0"/>
          </a:p>
          <a:p>
            <a:pPr algn="just"/>
            <a:r>
              <a:rPr lang="fr-FR" dirty="0">
                <a:hlinkClick r:id="rId3" action="ppaction://hlinkfile"/>
              </a:rPr>
              <a:t>Annexe 23 - Axes améliorations de formation  taux de réussite</a:t>
            </a:r>
            <a:endParaRPr lang="fr-FR" dirty="0"/>
          </a:p>
          <a:p>
            <a:pPr algn="just"/>
            <a:r>
              <a:rPr lang="fr-FR" dirty="0">
                <a:hlinkClick r:id="rId4" action="ppaction://hlinkfile"/>
              </a:rPr>
              <a:t>Annexe 24 - Axes améliorations de formation taux de satisfaction</a:t>
            </a:r>
            <a:endParaRPr lang="fr-FR" dirty="0"/>
          </a:p>
          <a:p>
            <a:pPr algn="just"/>
            <a:r>
              <a:rPr lang="fr-FR" dirty="0">
                <a:hlinkClick r:id="rId5" action="ppaction://hlinkfile"/>
              </a:rPr>
              <a:t>Annexe 28 - Grille d'entretien de suivi - Bilan de compétences</a:t>
            </a:r>
            <a:endParaRPr lang="fr-FR" dirty="0"/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BE9265E5-1939-49C8-B713-B37ED008B94A}"/>
              </a:ext>
            </a:extLst>
          </p:cNvPr>
          <p:cNvSpPr txBox="1">
            <a:spLocks/>
          </p:cNvSpPr>
          <p:nvPr/>
        </p:nvSpPr>
        <p:spPr>
          <a:xfrm>
            <a:off x="6267636" y="2015732"/>
            <a:ext cx="4787218" cy="3450613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b="1" dirty="0">
                <a:solidFill>
                  <a:schemeClr val="accent1"/>
                </a:solidFill>
              </a:rPr>
              <a:t>Les procédures de mises en œuvre</a:t>
            </a:r>
          </a:p>
          <a:p>
            <a:pPr algn="just"/>
            <a:r>
              <a:rPr lang="fr-FR" dirty="0">
                <a:hlinkClick r:id="rId6" action="ppaction://hlinkfile"/>
              </a:rPr>
              <a:t>P5 - Accueillir des publics en situation de handicap</a:t>
            </a:r>
            <a:endParaRPr lang="fr-FR" dirty="0"/>
          </a:p>
          <a:p>
            <a:pPr algn="just"/>
            <a:r>
              <a:rPr lang="fr-FR" dirty="0">
                <a:hlinkClick r:id="rId7" action="ppaction://hlinkfile"/>
              </a:rPr>
              <a:t>P4 - Organiser une session de formation</a:t>
            </a:r>
            <a:endParaRPr lang="fr-FR" dirty="0"/>
          </a:p>
          <a:p>
            <a:pPr algn="just"/>
            <a:r>
              <a:rPr lang="fr-FR" dirty="0">
                <a:hlinkClick r:id="rId8" action="ppaction://hlinkfile"/>
              </a:rPr>
              <a:t>P11 - Améliorer la qualité de sa formation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2298324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D8B8D7-1B0A-4B5D-8F25-DE0681BC8D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01918" y="1000267"/>
            <a:ext cx="6090082" cy="2374516"/>
          </a:xfrm>
        </p:spPr>
        <p:txBody>
          <a:bodyPr>
            <a:normAutofit/>
          </a:bodyPr>
          <a:lstStyle/>
          <a:p>
            <a:r>
              <a:rPr lang="fr-FR" sz="4800" dirty="0"/>
              <a:t>Accompagnement à la vae</a:t>
            </a:r>
          </a:p>
        </p:txBody>
      </p:sp>
      <p:pic>
        <p:nvPicPr>
          <p:cNvPr id="5" name="Image 4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24AC3DD2-5AB0-4E52-8373-29C1150D4C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497" y="1653090"/>
            <a:ext cx="4960442" cy="2419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14315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D8B8D7-1B0A-4B5D-8F25-DE0681BC8D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70337" y="967167"/>
            <a:ext cx="8673483" cy="2374516"/>
          </a:xfrm>
        </p:spPr>
        <p:txBody>
          <a:bodyPr>
            <a:normAutofit/>
          </a:bodyPr>
          <a:lstStyle/>
          <a:p>
            <a:pPr algn="just"/>
            <a:r>
              <a:rPr lang="fr-FR" sz="2400" dirty="0"/>
              <a:t>Critère 1: </a:t>
            </a:r>
            <a:r>
              <a: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conditions d’information du public sur les prestations proposées, les délais pour y accéder et les résultats obtenus</a:t>
            </a:r>
            <a:endParaRPr lang="fr-FR" sz="8000" dirty="0"/>
          </a:p>
        </p:txBody>
      </p:sp>
      <p:pic>
        <p:nvPicPr>
          <p:cNvPr id="5" name="Image 4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24AC3DD2-5AB0-4E52-8373-29C1150D4C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4112" y="4970500"/>
            <a:ext cx="1886973" cy="92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31412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F16E43-0684-4503-B6D4-6790A6EE1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8" y="555944"/>
            <a:ext cx="9603275" cy="1049235"/>
          </a:xfrm>
        </p:spPr>
        <p:txBody>
          <a:bodyPr>
            <a:normAutofit fontScale="90000"/>
          </a:bodyPr>
          <a:lstStyle/>
          <a:p>
            <a:r>
              <a:rPr lang="fr-FR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Critère I : Les conditions d’information du public sur les prestations proposées, les délais pour y accéder et les résultats obtenus – </a:t>
            </a:r>
            <a:r>
              <a:rPr lang="fr-FR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</a:t>
            </a:r>
            <a:r>
              <a:rPr lang="fr-FR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 et 2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9676793-4853-4578-8213-F65BA832BF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2015732"/>
            <a:ext cx="4557122" cy="3450613"/>
          </a:xfrm>
          <a:ln w="28575">
            <a:solidFill>
              <a:schemeClr val="accent2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fr-FR" b="1" dirty="0">
                <a:solidFill>
                  <a:schemeClr val="accent1"/>
                </a:solidFill>
              </a:rPr>
              <a:t>Les éléments de preuve </a:t>
            </a:r>
          </a:p>
          <a:p>
            <a:pPr algn="just"/>
            <a:r>
              <a:rPr lang="fr-FR" dirty="0">
                <a:hlinkClick r:id="rId2" action="ppaction://hlinkfile"/>
              </a:rPr>
              <a:t>Annexe 1C - Fiche Actions de formation site internet – VAE</a:t>
            </a:r>
            <a:endParaRPr lang="fr-FR" dirty="0"/>
          </a:p>
          <a:p>
            <a:pPr algn="just"/>
            <a:r>
              <a:rPr lang="fr-FR" dirty="0">
                <a:hlinkClick r:id="rId3" action="ppaction://hlinkfile"/>
              </a:rPr>
              <a:t>Annexe 6C - Livret d'accueil Odyssée Création BC</a:t>
            </a:r>
            <a:endParaRPr lang="fr-FR" dirty="0"/>
          </a:p>
          <a:p>
            <a:pPr algn="just"/>
            <a:r>
              <a:rPr lang="fr-FR" dirty="0">
                <a:hlinkClick r:id="rId4" action="ppaction://hlinkfile"/>
              </a:rPr>
              <a:t>Annexe 4C - Annexe convention-contrat Programme de formation</a:t>
            </a:r>
            <a:endParaRPr lang="fr-FR" dirty="0"/>
          </a:p>
          <a:p>
            <a:pPr lvl="1" algn="just"/>
            <a:endParaRPr lang="fr-FR" dirty="0"/>
          </a:p>
          <a:p>
            <a:pPr lvl="1" algn="just"/>
            <a:endParaRPr lang="fr-FR" dirty="0"/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BE9265E5-1939-49C8-B713-B37ED008B94A}"/>
              </a:ext>
            </a:extLst>
          </p:cNvPr>
          <p:cNvSpPr txBox="1">
            <a:spLocks/>
          </p:cNvSpPr>
          <p:nvPr/>
        </p:nvSpPr>
        <p:spPr>
          <a:xfrm>
            <a:off x="6267636" y="2015732"/>
            <a:ext cx="4787218" cy="3450613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b="1" dirty="0">
                <a:solidFill>
                  <a:schemeClr val="accent1"/>
                </a:solidFill>
              </a:rPr>
              <a:t>Les procédures de mises en œuvre</a:t>
            </a:r>
          </a:p>
          <a:p>
            <a:pPr algn="just"/>
            <a:r>
              <a:rPr lang="fr-FR" dirty="0">
                <a:hlinkClick r:id="rId5" action="ppaction://hlinkfile"/>
              </a:rPr>
              <a:t>P1 - Intégrer le pôle formation</a:t>
            </a:r>
            <a:endParaRPr lang="fr-FR" dirty="0"/>
          </a:p>
          <a:p>
            <a:pPr algn="just"/>
            <a:r>
              <a:rPr lang="fr-FR" dirty="0">
                <a:hlinkClick r:id="rId6" action="ppaction://hlinkfile"/>
              </a:rPr>
              <a:t>P2 - Diffuser son offre de formation </a:t>
            </a:r>
            <a:endParaRPr lang="fr-FR" dirty="0"/>
          </a:p>
          <a:p>
            <a:pPr lvl="1" algn="just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0650438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D8B8D7-1B0A-4B5D-8F25-DE0681BC8D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70337" y="967167"/>
            <a:ext cx="8673483" cy="2374516"/>
          </a:xfrm>
        </p:spPr>
        <p:txBody>
          <a:bodyPr>
            <a:normAutofit/>
          </a:bodyPr>
          <a:lstStyle/>
          <a:p>
            <a:pPr algn="just"/>
            <a:r>
              <a:rPr lang="fr-FR" sz="2400" dirty="0"/>
              <a:t>Critère II : </a:t>
            </a:r>
            <a:r>
              <a: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L’identification précise des objectifs des prestations proposées et l’adaptation de ces prestations aux publics bénéficiaires lors de la conception des prestations. </a:t>
            </a:r>
            <a:endParaRPr lang="fr-FR" sz="8000" dirty="0"/>
          </a:p>
        </p:txBody>
      </p:sp>
      <p:pic>
        <p:nvPicPr>
          <p:cNvPr id="5" name="Image 4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24AC3DD2-5AB0-4E52-8373-29C1150D4C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4112" y="4970500"/>
            <a:ext cx="1886973" cy="92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15722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F16E43-0684-4503-B6D4-6790A6EE1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8" y="555944"/>
            <a:ext cx="9603275" cy="1049235"/>
          </a:xfrm>
        </p:spPr>
        <p:txBody>
          <a:bodyPr>
            <a:noAutofit/>
          </a:bodyPr>
          <a:lstStyle/>
          <a:p>
            <a:pPr algn="just"/>
            <a:r>
              <a:rPr lang="fr-FR" sz="2400" dirty="0"/>
              <a:t>Critère II : </a:t>
            </a:r>
            <a:r>
              <a: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L’identification précise des objectifs des prestations proposées et l’adaptation de ces prestations aux publics bénéficiaires lors de la conception des prestations. </a:t>
            </a:r>
            <a:endParaRPr lang="fr-FR" sz="24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9676793-4853-4578-8213-F65BA832BF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2015731"/>
            <a:ext cx="4557122" cy="3450613"/>
          </a:xfrm>
          <a:ln w="28575"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b="1" dirty="0">
                <a:solidFill>
                  <a:schemeClr val="accent1"/>
                </a:solidFill>
              </a:rPr>
              <a:t>Les éléments de preuve </a:t>
            </a:r>
            <a:endParaRPr lang="fr-FR" dirty="0"/>
          </a:p>
          <a:p>
            <a:pPr algn="just"/>
            <a:r>
              <a:rPr lang="fr-FR" dirty="0">
                <a:hlinkClick r:id="rId2" action="ppaction://hlinkfile"/>
              </a:rPr>
              <a:t>Annexe 6C - Livret d'accueil Odyssée Création BC</a:t>
            </a:r>
            <a:endParaRPr lang="fr-FR" dirty="0"/>
          </a:p>
          <a:p>
            <a:pPr algn="just"/>
            <a:r>
              <a:rPr lang="fr-FR" dirty="0">
                <a:hlinkClick r:id="rId3" action="ppaction://hlinkfile"/>
              </a:rPr>
              <a:t>Annexe 4C - Annexe convention-contrat Programme de formation</a:t>
            </a:r>
            <a:endParaRPr lang="fr-FR" dirty="0"/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BE9265E5-1939-49C8-B713-B37ED008B94A}"/>
              </a:ext>
            </a:extLst>
          </p:cNvPr>
          <p:cNvSpPr txBox="1">
            <a:spLocks/>
          </p:cNvSpPr>
          <p:nvPr/>
        </p:nvSpPr>
        <p:spPr>
          <a:xfrm>
            <a:off x="6267636" y="2015732"/>
            <a:ext cx="4787218" cy="3450613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b="1" dirty="0">
                <a:solidFill>
                  <a:schemeClr val="accent1"/>
                </a:solidFill>
              </a:rPr>
              <a:t>Les procédures de mises en œuvre</a:t>
            </a:r>
          </a:p>
          <a:p>
            <a:pPr algn="just"/>
            <a:r>
              <a:rPr lang="fr-FR" dirty="0">
                <a:hlinkClick r:id="rId4" action="ppaction://hlinkfile"/>
              </a:rPr>
              <a:t>P3 - Créer son offre de formation </a:t>
            </a:r>
            <a:endParaRPr lang="fr-FR" dirty="0"/>
          </a:p>
          <a:p>
            <a:pPr algn="just"/>
            <a:r>
              <a:rPr lang="fr-FR" dirty="0">
                <a:hlinkClick r:id="rId5" action="ppaction://hlinkfile"/>
              </a:rPr>
              <a:t>P5 - Accueillir des publics en situation de handicap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625568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D8B8D7-1B0A-4B5D-8F25-DE0681BC8D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70337" y="967167"/>
            <a:ext cx="8673483" cy="2374516"/>
          </a:xfrm>
        </p:spPr>
        <p:txBody>
          <a:bodyPr>
            <a:normAutofit/>
          </a:bodyPr>
          <a:lstStyle/>
          <a:p>
            <a:pPr algn="just"/>
            <a:r>
              <a: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Critère III: L’adaptation aux publics bénéficiaires des prestations et des modalités d’accueil, d’accompagnement, de suivi et d’évaluation mises en œuvre. </a:t>
            </a:r>
            <a:endParaRPr lang="fr-FR" sz="8000" dirty="0"/>
          </a:p>
        </p:txBody>
      </p:sp>
      <p:pic>
        <p:nvPicPr>
          <p:cNvPr id="5" name="Image 4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24AC3DD2-5AB0-4E52-8373-29C1150D4C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4112" y="4970500"/>
            <a:ext cx="1886973" cy="92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22487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F16E43-0684-4503-B6D4-6790A6EE1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8" y="555944"/>
            <a:ext cx="9603275" cy="1049235"/>
          </a:xfrm>
        </p:spPr>
        <p:txBody>
          <a:bodyPr>
            <a:noAutofit/>
          </a:bodyPr>
          <a:lstStyle/>
          <a:p>
            <a:pPr algn="just"/>
            <a:r>
              <a: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Critère III: L’adaptation aux publics bénéficiaires des prestations et des modalités d’accueil, d’accompagnement, de suivi et d’évaluation mises en œuvre. </a:t>
            </a:r>
            <a:endParaRPr lang="fr-FR" sz="24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9676793-4853-4578-8213-F65BA832BF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2015731"/>
            <a:ext cx="4557122" cy="3976696"/>
          </a:xfrm>
          <a:ln w="28575"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900" b="1" dirty="0">
                <a:solidFill>
                  <a:schemeClr val="accent1"/>
                </a:solidFill>
              </a:rPr>
              <a:t>Les éléments de preuve </a:t>
            </a:r>
            <a:endParaRPr lang="fr-FR" sz="2900" dirty="0"/>
          </a:p>
          <a:p>
            <a:pPr algn="just"/>
            <a:r>
              <a:rPr lang="fr-FR" dirty="0">
                <a:hlinkClick r:id="rId2" action="ppaction://hlinkfile"/>
              </a:rPr>
              <a:t>Annexe 31 - Livret de suivi VAE </a:t>
            </a:r>
            <a:endParaRPr lang="fr-FR" dirty="0"/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BE9265E5-1939-49C8-B713-B37ED008B94A}"/>
              </a:ext>
            </a:extLst>
          </p:cNvPr>
          <p:cNvSpPr txBox="1">
            <a:spLocks/>
          </p:cNvSpPr>
          <p:nvPr/>
        </p:nvSpPr>
        <p:spPr>
          <a:xfrm>
            <a:off x="6267636" y="2015732"/>
            <a:ext cx="4787218" cy="3976695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b="1" dirty="0">
                <a:solidFill>
                  <a:schemeClr val="accent1"/>
                </a:solidFill>
              </a:rPr>
              <a:t>Les procédures de mises en œuvre</a:t>
            </a:r>
          </a:p>
          <a:p>
            <a:pPr algn="just"/>
            <a:r>
              <a:rPr lang="fr-FR" dirty="0">
                <a:hlinkClick r:id="rId3" action="ppaction://hlinkfile"/>
              </a:rPr>
              <a:t>P3 - Créer son offre de formation </a:t>
            </a:r>
            <a:endParaRPr lang="fr-FR" dirty="0"/>
          </a:p>
          <a:p>
            <a:pPr algn="just"/>
            <a:r>
              <a:rPr lang="fr-FR" dirty="0">
                <a:hlinkClick r:id="rId4" action="ppaction://hlinkfile"/>
              </a:rPr>
              <a:t>P4 - Organiser une session de formation</a:t>
            </a:r>
            <a:endParaRPr lang="fr-FR" dirty="0"/>
          </a:p>
          <a:p>
            <a:pPr algn="just"/>
            <a:r>
              <a:rPr lang="fr-FR" dirty="0">
                <a:hlinkClick r:id="rId5" action="ppaction://hlinkfile"/>
              </a:rPr>
              <a:t>P5 - Accueillir des publics en situation de handicap</a:t>
            </a:r>
            <a:endParaRPr lang="fr-FR" dirty="0"/>
          </a:p>
          <a:p>
            <a:pPr algn="just"/>
            <a:r>
              <a:rPr lang="fr-FR" dirty="0">
                <a:hlinkClick r:id="rId6" action="ppaction://hlinkfile"/>
              </a:rPr>
              <a:t>P6 - Prévenir les abandons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7161199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D8B8D7-1B0A-4B5D-8F25-DE0681BC8D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70337" y="967167"/>
            <a:ext cx="8673483" cy="2374516"/>
          </a:xfrm>
        </p:spPr>
        <p:txBody>
          <a:bodyPr>
            <a:normAutofit/>
          </a:bodyPr>
          <a:lstStyle/>
          <a:p>
            <a:pPr algn="just"/>
            <a:r>
              <a:rPr lang="fr-FR" sz="2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Critère VI: </a:t>
            </a:r>
            <a:r>
              <a:rPr lang="fr-F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L’adéquation des moyens pédagogiques, techniques et d’encadrement aux prestations mises en œuvre</a:t>
            </a:r>
            <a:endParaRPr lang="fr-FR" sz="8000" dirty="0"/>
          </a:p>
        </p:txBody>
      </p:sp>
      <p:pic>
        <p:nvPicPr>
          <p:cNvPr id="5" name="Image 4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24AC3DD2-5AB0-4E52-8373-29C1150D4C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4112" y="4970500"/>
            <a:ext cx="1886973" cy="92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908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27D5F8E1-3AE8-43E4-8276-6EC4768205C3}"/>
              </a:ext>
            </a:extLst>
          </p:cNvPr>
          <p:cNvSpPr txBox="1">
            <a:spLocks/>
          </p:cNvSpPr>
          <p:nvPr/>
        </p:nvSpPr>
        <p:spPr>
          <a:xfrm>
            <a:off x="336683" y="2655297"/>
            <a:ext cx="3600000" cy="2145303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7000"/>
              </a:lnSpc>
            </a:pPr>
            <a:r>
              <a:rPr lang="fr-FR" sz="18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Rdv individuel </a:t>
            </a:r>
            <a:r>
              <a:rPr lang="fr-F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avec la référente territoire ou la coordinatrice pédagogique</a:t>
            </a:r>
          </a:p>
          <a:p>
            <a:pPr algn="just">
              <a:lnSpc>
                <a:spcPct val="107000"/>
              </a:lnSpc>
            </a:pPr>
            <a:r>
              <a:rPr lang="fr-F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Bilan annuel d’activité</a:t>
            </a:r>
          </a:p>
          <a:p>
            <a:pPr algn="just">
              <a:lnSpc>
                <a:spcPct val="107000"/>
              </a:lnSpc>
            </a:pPr>
            <a:r>
              <a:rPr lang="fr-FR" sz="1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Objectif : Accompagner l’entrepreur.se en fonction de ses besoins et des besoins du projet</a:t>
            </a:r>
          </a:p>
          <a:p>
            <a:pPr marL="0" indent="0" algn="ctr">
              <a:lnSpc>
                <a:spcPct val="107000"/>
              </a:lnSpc>
              <a:buNone/>
            </a:pPr>
            <a:r>
              <a:rPr lang="fr-FR" sz="1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Preuve : Compte rendu d’entretien et émargement</a:t>
            </a:r>
          </a:p>
          <a:p>
            <a:pPr algn="just">
              <a:lnSpc>
                <a:spcPct val="107000"/>
              </a:lnSpc>
            </a:pPr>
            <a:endParaRPr lang="fr-FR" sz="18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7000"/>
              </a:lnSpc>
              <a:buNone/>
            </a:pPr>
            <a:endParaRPr lang="fr-FR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9" name="Espace réservé du contenu 4">
            <a:extLst>
              <a:ext uri="{FF2B5EF4-FFF2-40B4-BE49-F238E27FC236}">
                <a16:creationId xmlns:a16="http://schemas.microsoft.com/office/drawing/2014/main" id="{28E5B8F9-CD6B-49AC-88A1-86A1F9DEE842}"/>
              </a:ext>
            </a:extLst>
          </p:cNvPr>
          <p:cNvSpPr txBox="1">
            <a:spLocks/>
          </p:cNvSpPr>
          <p:nvPr/>
        </p:nvSpPr>
        <p:spPr>
          <a:xfrm>
            <a:off x="4296000" y="2664519"/>
            <a:ext cx="3600000" cy="2136082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7000"/>
              </a:lnSpc>
            </a:pPr>
            <a:r>
              <a:rPr lang="fr-F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Organisation de </a:t>
            </a:r>
            <a:r>
              <a:rPr lang="fr-FR" sz="18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temps collectifs</a:t>
            </a:r>
            <a:r>
              <a:rPr lang="fr-F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d’ateliers de transfert de compétences, de réunions du pôle formateur</a:t>
            </a:r>
          </a:p>
          <a:p>
            <a:pPr algn="just">
              <a:lnSpc>
                <a:spcPct val="107000"/>
              </a:lnSpc>
            </a:pPr>
            <a:r>
              <a:rPr lang="fr-FR" sz="1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Objectif : Partager collectivement pour </a:t>
            </a:r>
            <a:r>
              <a:rPr lang="fr-FR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monter</a:t>
            </a:r>
            <a:r>
              <a:rPr lang="fr-FR" sz="1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en compétences individuellement</a:t>
            </a:r>
          </a:p>
          <a:p>
            <a:pPr marL="0" indent="0" algn="ctr">
              <a:lnSpc>
                <a:spcPct val="107000"/>
              </a:lnSpc>
              <a:buNone/>
            </a:pPr>
            <a:r>
              <a:rPr lang="fr-FR" sz="18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Preuves : émargements</a:t>
            </a: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0EC7CFD4-FEFC-4D05-ABAB-B2E3ADDA95EF}"/>
              </a:ext>
            </a:extLst>
          </p:cNvPr>
          <p:cNvGrpSpPr/>
          <p:nvPr/>
        </p:nvGrpSpPr>
        <p:grpSpPr>
          <a:xfrm>
            <a:off x="353699" y="1965633"/>
            <a:ext cx="7542302" cy="649749"/>
            <a:chOff x="319596" y="1935703"/>
            <a:chExt cx="3969458" cy="649749"/>
          </a:xfrm>
        </p:grpSpPr>
        <p:sp>
          <p:nvSpPr>
            <p:cNvPr id="11" name="Flèche : droite 10">
              <a:extLst>
                <a:ext uri="{FF2B5EF4-FFF2-40B4-BE49-F238E27FC236}">
                  <a16:creationId xmlns:a16="http://schemas.microsoft.com/office/drawing/2014/main" id="{8698F861-749A-4BBA-92AE-4F0322DF8769}"/>
                </a:ext>
              </a:extLst>
            </p:cNvPr>
            <p:cNvSpPr/>
            <p:nvPr/>
          </p:nvSpPr>
          <p:spPr>
            <a:xfrm>
              <a:off x="319596" y="1935703"/>
              <a:ext cx="3969458" cy="64974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190EFF37-A1D3-4A00-BA45-57685649C0CD}"/>
                </a:ext>
              </a:extLst>
            </p:cNvPr>
            <p:cNvSpPr txBox="1"/>
            <p:nvPr/>
          </p:nvSpPr>
          <p:spPr>
            <a:xfrm>
              <a:off x="1004490" y="2046801"/>
              <a:ext cx="25996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solidFill>
                    <a:schemeClr val="bg1"/>
                  </a:solidFill>
                </a:rPr>
                <a:t>Accompagnement de la gestion des compétences </a:t>
              </a:r>
            </a:p>
          </p:txBody>
        </p:sp>
      </p:grpSp>
      <p:grpSp>
        <p:nvGrpSpPr>
          <p:cNvPr id="3" name="Groupe 2">
            <a:extLst>
              <a:ext uri="{FF2B5EF4-FFF2-40B4-BE49-F238E27FC236}">
                <a16:creationId xmlns:a16="http://schemas.microsoft.com/office/drawing/2014/main" id="{98C1AD6C-7476-45E8-BD12-E8BEEFADF722}"/>
              </a:ext>
            </a:extLst>
          </p:cNvPr>
          <p:cNvGrpSpPr/>
          <p:nvPr/>
        </p:nvGrpSpPr>
        <p:grpSpPr>
          <a:xfrm>
            <a:off x="8087369" y="3441292"/>
            <a:ext cx="3896139" cy="2437402"/>
            <a:chOff x="8080513" y="2989363"/>
            <a:chExt cx="3896139" cy="2934359"/>
          </a:xfrm>
        </p:grpSpPr>
        <p:sp>
          <p:nvSpPr>
            <p:cNvPr id="13" name="Espace réservé du contenu 4">
              <a:extLst>
                <a:ext uri="{FF2B5EF4-FFF2-40B4-BE49-F238E27FC236}">
                  <a16:creationId xmlns:a16="http://schemas.microsoft.com/office/drawing/2014/main" id="{D06EFAAD-382B-4770-A23C-E8C506A07EC2}"/>
                </a:ext>
              </a:extLst>
            </p:cNvPr>
            <p:cNvSpPr txBox="1">
              <a:spLocks/>
            </p:cNvSpPr>
            <p:nvPr/>
          </p:nvSpPr>
          <p:spPr>
            <a:xfrm>
              <a:off x="8235439" y="3679027"/>
              <a:ext cx="3600000" cy="2143252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  <p:txBody>
            <a:bodyPr vert="horz" lIns="91440" tIns="45720" rIns="91440" bIns="45720" rtlCol="0" anchor="t">
              <a:normAutofit fontScale="92500" lnSpcReduction="20000"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800" kern="1200" cap="none" baseline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 kern="1200" cap="none" baseline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 kern="1200" baseline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 kern="1200" baseline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6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Avec responsable administrative</a:t>
              </a:r>
            </a:p>
            <a:p>
              <a:r>
                <a:rPr lang="fr-FR" sz="16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Entretien de sortie et mise en relation éventuelle avec d’autres acteurs</a:t>
              </a:r>
            </a:p>
            <a:p>
              <a:r>
                <a:rPr lang="fr-FR" sz="16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Questionnaire de satisfaction sur l’accompagnement vécu et bilan de passage CAE </a:t>
              </a:r>
              <a:r>
                <a:rPr lang="fr-FR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– avec référent de territoire</a:t>
              </a:r>
            </a:p>
          </p:txBody>
        </p:sp>
        <p:grpSp>
          <p:nvGrpSpPr>
            <p:cNvPr id="14" name="Groupe 13">
              <a:extLst>
                <a:ext uri="{FF2B5EF4-FFF2-40B4-BE49-F238E27FC236}">
                  <a16:creationId xmlns:a16="http://schemas.microsoft.com/office/drawing/2014/main" id="{6BB8B5F9-C382-457A-AB4D-23E371E96922}"/>
                </a:ext>
              </a:extLst>
            </p:cNvPr>
            <p:cNvGrpSpPr/>
            <p:nvPr/>
          </p:nvGrpSpPr>
          <p:grpSpPr>
            <a:xfrm>
              <a:off x="8235437" y="3135291"/>
              <a:ext cx="3582986" cy="369332"/>
              <a:chOff x="319596" y="1935703"/>
              <a:chExt cx="3969458" cy="649749"/>
            </a:xfrm>
          </p:grpSpPr>
          <p:sp>
            <p:nvSpPr>
              <p:cNvPr id="15" name="Flèche : droite 14">
                <a:extLst>
                  <a:ext uri="{FF2B5EF4-FFF2-40B4-BE49-F238E27FC236}">
                    <a16:creationId xmlns:a16="http://schemas.microsoft.com/office/drawing/2014/main" id="{7FE4F097-A8E5-4D7E-8C3A-D79E259E1D66}"/>
                  </a:ext>
                </a:extLst>
              </p:cNvPr>
              <p:cNvSpPr/>
              <p:nvPr/>
            </p:nvSpPr>
            <p:spPr>
              <a:xfrm>
                <a:off x="319596" y="1935703"/>
                <a:ext cx="3969458" cy="64974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B10FE38A-19E0-453E-9BDE-BD9E809564D7}"/>
                  </a:ext>
                </a:extLst>
              </p:cNvPr>
              <p:cNvSpPr txBox="1"/>
              <p:nvPr/>
            </p:nvSpPr>
            <p:spPr>
              <a:xfrm>
                <a:off x="1273389" y="1935703"/>
                <a:ext cx="2061872" cy="6497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>
                    <a:solidFill>
                      <a:schemeClr val="bg1"/>
                    </a:solidFill>
                  </a:rPr>
                  <a:t>Sortie de la CAE</a:t>
                </a:r>
              </a:p>
            </p:txBody>
          </p:sp>
        </p:grp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3E48A2F-218B-4F76-A8DD-D0BA3F98B1B1}"/>
                </a:ext>
              </a:extLst>
            </p:cNvPr>
            <p:cNvSpPr/>
            <p:nvPr/>
          </p:nvSpPr>
          <p:spPr>
            <a:xfrm>
              <a:off x="8080513" y="2989363"/>
              <a:ext cx="3896139" cy="293435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2" name="Flèche : droite 21">
            <a:extLst>
              <a:ext uri="{FF2B5EF4-FFF2-40B4-BE49-F238E27FC236}">
                <a16:creationId xmlns:a16="http://schemas.microsoft.com/office/drawing/2014/main" id="{C6881998-DEE3-42C1-8567-76C043193BE1}"/>
              </a:ext>
            </a:extLst>
          </p:cNvPr>
          <p:cNvSpPr/>
          <p:nvPr/>
        </p:nvSpPr>
        <p:spPr>
          <a:xfrm>
            <a:off x="8259310" y="171955"/>
            <a:ext cx="3582985" cy="6497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D4F81022-F91F-4EB3-8605-6DD317FD6B73}"/>
              </a:ext>
            </a:extLst>
          </p:cNvPr>
          <p:cNvGrpSpPr/>
          <p:nvPr/>
        </p:nvGrpSpPr>
        <p:grpSpPr>
          <a:xfrm>
            <a:off x="8080513" y="156659"/>
            <a:ext cx="3896139" cy="2437402"/>
            <a:chOff x="8080513" y="156659"/>
            <a:chExt cx="3896139" cy="2715750"/>
          </a:xfrm>
        </p:grpSpPr>
        <p:sp>
          <p:nvSpPr>
            <p:cNvPr id="17" name="Espace réservé du contenu 4">
              <a:extLst>
                <a:ext uri="{FF2B5EF4-FFF2-40B4-BE49-F238E27FC236}">
                  <a16:creationId xmlns:a16="http://schemas.microsoft.com/office/drawing/2014/main" id="{A708C56B-5A92-40E6-86C0-65A38F399F52}"/>
                </a:ext>
              </a:extLst>
            </p:cNvPr>
            <p:cNvSpPr txBox="1">
              <a:spLocks/>
            </p:cNvSpPr>
            <p:nvPr/>
          </p:nvSpPr>
          <p:spPr>
            <a:xfrm>
              <a:off x="8235439" y="846323"/>
              <a:ext cx="3600000" cy="1912486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  <p:txBody>
            <a:bodyPr vert="horz" lIns="91440" tIns="45720" rIns="91440" bIns="45720" rtlCol="0" anchor="t">
              <a:normAutofit fontScale="92500" lnSpcReduction="20000"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800" kern="1200" cap="none" baseline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 kern="1200" cap="none" baseline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 kern="1200" baseline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 kern="1200" baseline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Poursuite de l’accompagnement de la gestion des compétences </a:t>
              </a:r>
            </a:p>
            <a:p>
              <a:r>
                <a:rPr lang="fr-FR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Bilan annuel d’activité</a:t>
              </a:r>
            </a:p>
            <a:p>
              <a:pPr marL="0" indent="0" algn="ctr">
                <a:buNone/>
              </a:pPr>
              <a:r>
                <a:rPr lang="fr-FR" sz="1800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Preuve : Compte rendu d’entretien et émargement</a:t>
              </a:r>
            </a:p>
            <a:p>
              <a:endParaRPr lang="fr-FR" sz="1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0EC77D60-B015-4C6F-A9ED-3DDC9AF45176}"/>
                </a:ext>
              </a:extLst>
            </p:cNvPr>
            <p:cNvSpPr txBox="1"/>
            <p:nvPr/>
          </p:nvSpPr>
          <p:spPr>
            <a:xfrm>
              <a:off x="8958870" y="321427"/>
              <a:ext cx="2401555" cy="4115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solidFill>
                    <a:schemeClr val="bg1"/>
                  </a:solidFill>
                </a:rPr>
                <a:t>Entrée au sociétariat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3FA5890-9506-4EF1-81F2-683F25B4174A}"/>
                </a:ext>
              </a:extLst>
            </p:cNvPr>
            <p:cNvSpPr/>
            <p:nvPr/>
          </p:nvSpPr>
          <p:spPr>
            <a:xfrm>
              <a:off x="8080513" y="156659"/>
              <a:ext cx="3896139" cy="271575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3" name="ZoneTexte 22">
            <a:extLst>
              <a:ext uri="{FF2B5EF4-FFF2-40B4-BE49-F238E27FC236}">
                <a16:creationId xmlns:a16="http://schemas.microsoft.com/office/drawing/2014/main" id="{913B01C1-A403-42E7-B2A4-6CAB93F2B39D}"/>
              </a:ext>
            </a:extLst>
          </p:cNvPr>
          <p:cNvSpPr txBox="1"/>
          <p:nvPr/>
        </p:nvSpPr>
        <p:spPr>
          <a:xfrm>
            <a:off x="9737719" y="2780520"/>
            <a:ext cx="626165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</a:rPr>
              <a:t>OU</a:t>
            </a:r>
          </a:p>
        </p:txBody>
      </p:sp>
      <p:sp>
        <p:nvSpPr>
          <p:cNvPr id="19" name="Titre 1">
            <a:extLst>
              <a:ext uri="{FF2B5EF4-FFF2-40B4-BE49-F238E27FC236}">
                <a16:creationId xmlns:a16="http://schemas.microsoft.com/office/drawing/2014/main" id="{7216309D-9F5D-436E-8824-ACFF211538D3}"/>
              </a:ext>
            </a:extLst>
          </p:cNvPr>
          <p:cNvSpPr txBox="1">
            <a:spLocks/>
          </p:cNvSpPr>
          <p:nvPr/>
        </p:nvSpPr>
        <p:spPr>
          <a:xfrm>
            <a:off x="370713" y="1300023"/>
            <a:ext cx="6996272" cy="361973"/>
          </a:xfrm>
          <a:prstGeom prst="rect">
            <a:avLst/>
          </a:prstGeom>
        </p:spPr>
        <p:txBody>
          <a:bodyPr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/>
              <a:t>Le parcours d’un formateur chez odyssée</a:t>
            </a:r>
          </a:p>
        </p:txBody>
      </p: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66C0479C-C4BE-40CD-93CA-1026B76FB2BD}"/>
              </a:ext>
            </a:extLst>
          </p:cNvPr>
          <p:cNvCxnSpPr>
            <a:cxnSpLocks/>
          </p:cNvCxnSpPr>
          <p:nvPr/>
        </p:nvCxnSpPr>
        <p:spPr>
          <a:xfrm>
            <a:off x="370713" y="1831315"/>
            <a:ext cx="677581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37712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F16E43-0684-4503-B6D4-6790A6EE1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7158" y="865573"/>
            <a:ext cx="9603275" cy="766829"/>
          </a:xfrm>
        </p:spPr>
        <p:txBody>
          <a:bodyPr>
            <a:noAutofit/>
          </a:bodyPr>
          <a:lstStyle/>
          <a:p>
            <a:pPr algn="just"/>
            <a:r>
              <a: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Critère VI: L’adéquation des moyens pédagogiques, techniques et d’encadrement aux prestations mises en œuvre</a:t>
            </a:r>
            <a:endParaRPr lang="fr-FR" sz="24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9676793-4853-4578-8213-F65BA832BF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2015731"/>
            <a:ext cx="4557122" cy="3450613"/>
          </a:xfrm>
          <a:ln w="28575"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b="1" dirty="0">
                <a:solidFill>
                  <a:schemeClr val="accent1"/>
                </a:solidFill>
              </a:rPr>
              <a:t>Les éléments de preuve </a:t>
            </a:r>
          </a:p>
          <a:p>
            <a:pPr algn="just"/>
            <a:r>
              <a:rPr lang="fr-FR" dirty="0"/>
              <a:t>Pas de formations à ce jour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BE9265E5-1939-49C8-B713-B37ED008B94A}"/>
              </a:ext>
            </a:extLst>
          </p:cNvPr>
          <p:cNvSpPr txBox="1">
            <a:spLocks/>
          </p:cNvSpPr>
          <p:nvPr/>
        </p:nvSpPr>
        <p:spPr>
          <a:xfrm>
            <a:off x="6267636" y="2015732"/>
            <a:ext cx="4787218" cy="3450613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b="1" dirty="0">
                <a:solidFill>
                  <a:schemeClr val="accent1"/>
                </a:solidFill>
              </a:rPr>
              <a:t>Les procédures de mises en œuvre</a:t>
            </a:r>
          </a:p>
          <a:p>
            <a:pPr algn="just"/>
            <a:r>
              <a:rPr lang="fr-FR" dirty="0">
                <a:hlinkClick r:id="rId2" action="ppaction://hlinkfile"/>
              </a:rPr>
              <a:t>P5 - Accueillir des publics en situation de handicap</a:t>
            </a:r>
            <a:endParaRPr lang="fr-FR" dirty="0"/>
          </a:p>
          <a:p>
            <a:pPr algn="just"/>
            <a:r>
              <a:rPr lang="fr-FR" dirty="0">
                <a:hlinkClick r:id="rId3" action="ppaction://hlinkfile"/>
              </a:rPr>
              <a:t>P7 - Mettre les moyens techniques d'Odyssée à disposition des formations</a:t>
            </a:r>
            <a:endParaRPr lang="fr-FR" dirty="0"/>
          </a:p>
          <a:p>
            <a:pPr algn="just"/>
            <a:r>
              <a:rPr lang="fr-FR" dirty="0">
                <a:hlinkClick r:id="rId4" action="ppaction://hlinkfile"/>
              </a:rPr>
              <a:t>P9 - Assurer la veille règlementaire et technique</a:t>
            </a:r>
            <a:endParaRPr lang="fr-FR" dirty="0"/>
          </a:p>
          <a:p>
            <a:pPr algn="just"/>
            <a:r>
              <a:rPr lang="fr-FR" dirty="0">
                <a:hlinkClick r:id="rId5" action="ppaction://hlinkfile"/>
              </a:rPr>
              <a:t>P10 - Sous-traiter tout ou partie de sa formation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3736380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D8B8D7-1B0A-4B5D-8F25-DE0681BC8D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70337" y="967167"/>
            <a:ext cx="8673483" cy="2374516"/>
          </a:xfrm>
        </p:spPr>
        <p:txBody>
          <a:bodyPr>
            <a:normAutofit/>
          </a:bodyPr>
          <a:lstStyle/>
          <a:p>
            <a:pPr algn="just"/>
            <a:r>
              <a:rPr lang="fr-FR" sz="2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Critère V: </a:t>
            </a:r>
            <a:r>
              <a:rPr lang="fr-F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L’adéquation des moyens pédagogiques, techniques et d’encadrement aux prestations mises en œuvre</a:t>
            </a:r>
            <a:endParaRPr lang="fr-FR" sz="8000" dirty="0"/>
          </a:p>
        </p:txBody>
      </p:sp>
      <p:pic>
        <p:nvPicPr>
          <p:cNvPr id="5" name="Image 4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24AC3DD2-5AB0-4E52-8373-29C1150D4C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4112" y="4970500"/>
            <a:ext cx="1886973" cy="92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68450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F16E43-0684-4503-B6D4-6790A6EE1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7158" y="865573"/>
            <a:ext cx="9603275" cy="766829"/>
          </a:xfrm>
        </p:spPr>
        <p:txBody>
          <a:bodyPr>
            <a:noAutofit/>
          </a:bodyPr>
          <a:lstStyle/>
          <a:p>
            <a:pPr algn="just"/>
            <a:r>
              <a: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Critère V: L’adéquation des moyens pédagogiques, techniques et d’encadrement aux prestations mises en œuvre</a:t>
            </a:r>
            <a:endParaRPr lang="fr-FR" sz="24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9676793-4853-4578-8213-F65BA832BF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2015731"/>
            <a:ext cx="4557122" cy="3450613"/>
          </a:xfrm>
          <a:ln w="28575"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b="1" dirty="0">
                <a:solidFill>
                  <a:schemeClr val="accent1"/>
                </a:solidFill>
              </a:rPr>
              <a:t>Les éléments de preuve </a:t>
            </a:r>
          </a:p>
          <a:p>
            <a:pPr algn="just"/>
            <a:r>
              <a:rPr lang="fr-FR" dirty="0"/>
              <a:t>CV des formateurs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BE9265E5-1939-49C8-B713-B37ED008B94A}"/>
              </a:ext>
            </a:extLst>
          </p:cNvPr>
          <p:cNvSpPr txBox="1">
            <a:spLocks/>
          </p:cNvSpPr>
          <p:nvPr/>
        </p:nvSpPr>
        <p:spPr>
          <a:xfrm>
            <a:off x="6267636" y="2015732"/>
            <a:ext cx="4787218" cy="3450613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b="1" dirty="0">
                <a:solidFill>
                  <a:schemeClr val="accent1"/>
                </a:solidFill>
              </a:rPr>
              <a:t>Les procédures de mises en œuvre</a:t>
            </a:r>
          </a:p>
          <a:p>
            <a:pPr algn="just"/>
            <a:r>
              <a:rPr lang="fr-FR" dirty="0">
                <a:hlinkClick r:id="rId2" action="ppaction://hlinkfile"/>
              </a:rPr>
              <a:t>P1 - Intégrer le pôle formation </a:t>
            </a:r>
            <a:endParaRPr lang="fr-FR" dirty="0"/>
          </a:p>
          <a:p>
            <a:pPr algn="just"/>
            <a:r>
              <a:rPr lang="fr-FR" dirty="0">
                <a:hlinkClick r:id="rId3" action="ppaction://hlinkfile"/>
              </a:rPr>
              <a:t>P8 - Développer ses compétences de formateur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1682196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D8B8D7-1B0A-4B5D-8F25-DE0681BC8D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70337" y="967167"/>
            <a:ext cx="8673483" cy="2374516"/>
          </a:xfrm>
        </p:spPr>
        <p:txBody>
          <a:bodyPr>
            <a:normAutofit/>
          </a:bodyPr>
          <a:lstStyle/>
          <a:p>
            <a:pPr algn="just"/>
            <a:r>
              <a:rPr lang="fr-FR" sz="2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Critère VI: </a:t>
            </a:r>
            <a:r>
              <a:rPr lang="fr-F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L’adéquation des moyens pédagogiques, techniques et d’encadrement aux prestations mises en œuvre</a:t>
            </a:r>
            <a:endParaRPr lang="fr-FR" sz="8000" dirty="0"/>
          </a:p>
        </p:txBody>
      </p:sp>
      <p:pic>
        <p:nvPicPr>
          <p:cNvPr id="5" name="Image 4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24AC3DD2-5AB0-4E52-8373-29C1150D4C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4112" y="4970500"/>
            <a:ext cx="1886973" cy="92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02323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F16E43-0684-4503-B6D4-6790A6EE1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7158" y="865573"/>
            <a:ext cx="9603275" cy="766829"/>
          </a:xfrm>
        </p:spPr>
        <p:txBody>
          <a:bodyPr>
            <a:noAutofit/>
          </a:bodyPr>
          <a:lstStyle/>
          <a:p>
            <a:pPr algn="just"/>
            <a:r>
              <a: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Critère VI: L’adéquation des moyens pédagogiques, techniques et d’encadrement aux prestations mises en œuvre</a:t>
            </a:r>
            <a:endParaRPr lang="fr-FR" sz="24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9676793-4853-4578-8213-F65BA832BF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2015731"/>
            <a:ext cx="4557122" cy="3450613"/>
          </a:xfrm>
          <a:ln w="28575"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b="1" dirty="0">
                <a:solidFill>
                  <a:schemeClr val="accent1"/>
                </a:solidFill>
              </a:rPr>
              <a:t>Les éléments de preuve </a:t>
            </a:r>
          </a:p>
          <a:p>
            <a:pPr algn="just"/>
            <a:r>
              <a:rPr lang="fr-FR" dirty="0"/>
              <a:t>Financement de la formation professionnelle : page </a:t>
            </a:r>
            <a:r>
              <a:rPr lang="fr-FR" dirty="0" err="1"/>
              <a:t>yeswiki</a:t>
            </a:r>
            <a:endParaRPr lang="fr-FR" dirty="0"/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BE9265E5-1939-49C8-B713-B37ED008B94A}"/>
              </a:ext>
            </a:extLst>
          </p:cNvPr>
          <p:cNvSpPr txBox="1">
            <a:spLocks/>
          </p:cNvSpPr>
          <p:nvPr/>
        </p:nvSpPr>
        <p:spPr>
          <a:xfrm>
            <a:off x="6267636" y="2015732"/>
            <a:ext cx="4787218" cy="3450613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b="1" dirty="0">
                <a:solidFill>
                  <a:schemeClr val="accent1"/>
                </a:solidFill>
              </a:rPr>
              <a:t>Les procédures de mises en œuvre</a:t>
            </a:r>
          </a:p>
          <a:p>
            <a:pPr algn="just"/>
            <a:r>
              <a:rPr lang="fr-FR" dirty="0">
                <a:hlinkClick r:id="rId2" action="ppaction://hlinkfile"/>
              </a:rPr>
              <a:t>P5 - Accueillir des publics en situation de handicap</a:t>
            </a:r>
            <a:endParaRPr lang="fr-FR" dirty="0"/>
          </a:p>
          <a:p>
            <a:pPr algn="just"/>
            <a:r>
              <a:rPr lang="fr-FR" dirty="0">
                <a:hlinkClick r:id="rId3" action="ppaction://hlinkfile"/>
              </a:rPr>
              <a:t>P7 - Mettre les moyens techniques d'Odyssée à disposition des formations</a:t>
            </a:r>
            <a:endParaRPr lang="fr-FR" dirty="0"/>
          </a:p>
          <a:p>
            <a:pPr algn="just"/>
            <a:r>
              <a:rPr lang="fr-FR" dirty="0">
                <a:hlinkClick r:id="rId4" action="ppaction://hlinkfile"/>
              </a:rPr>
              <a:t>P9 - Assurer la veille règlementaire et technique</a:t>
            </a:r>
            <a:endParaRPr lang="fr-FR" dirty="0"/>
          </a:p>
          <a:p>
            <a:pPr algn="just"/>
            <a:r>
              <a:rPr lang="fr-FR" dirty="0">
                <a:hlinkClick r:id="rId5" action="ppaction://hlinkfile"/>
              </a:rPr>
              <a:t>P10 - Sous-traiter tout ou partie de sa formation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5986209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D8B8D7-1B0A-4B5D-8F25-DE0681BC8D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70337" y="967167"/>
            <a:ext cx="8673483" cy="2374516"/>
          </a:xfrm>
        </p:spPr>
        <p:txBody>
          <a:bodyPr>
            <a:normAutofit/>
          </a:bodyPr>
          <a:lstStyle/>
          <a:p>
            <a:pPr algn="just"/>
            <a:r>
              <a:rPr lang="fr-FR" sz="2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Critère VII : </a:t>
            </a:r>
            <a:r>
              <a:rPr lang="fr-F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recueil et la prise en compte des appréciations et des réclamations formulées par les parties prenantes aux prestations délivrées</a:t>
            </a:r>
            <a:endParaRPr lang="fr-FR" sz="8000" dirty="0"/>
          </a:p>
        </p:txBody>
      </p:sp>
      <p:pic>
        <p:nvPicPr>
          <p:cNvPr id="5" name="Image 4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24AC3DD2-5AB0-4E52-8373-29C1150D4C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4112" y="4970500"/>
            <a:ext cx="1886973" cy="92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09967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F16E43-0684-4503-B6D4-6790A6EE1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776797"/>
            <a:ext cx="9603275" cy="766829"/>
          </a:xfrm>
        </p:spPr>
        <p:txBody>
          <a:bodyPr>
            <a:noAutofit/>
          </a:bodyPr>
          <a:lstStyle/>
          <a:p>
            <a:pPr algn="just"/>
            <a:r>
              <a: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Critère VII : Le recueil et la prise en compte des appréciations et des réclamations formulées par les parties prenantes aux prestations délivrées</a:t>
            </a:r>
            <a:endParaRPr lang="fr-FR" sz="24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9676793-4853-4578-8213-F65BA832BF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2015731"/>
            <a:ext cx="4557122" cy="3450613"/>
          </a:xfrm>
          <a:ln w="28575"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b="1" dirty="0">
                <a:solidFill>
                  <a:schemeClr val="accent1"/>
                </a:solidFill>
              </a:rPr>
              <a:t>Les éléments de preuve </a:t>
            </a:r>
          </a:p>
          <a:p>
            <a:pPr algn="just"/>
            <a:r>
              <a:rPr lang="fr-FR" dirty="0"/>
              <a:t>Pas de formation à ce jour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BE9265E5-1939-49C8-B713-B37ED008B94A}"/>
              </a:ext>
            </a:extLst>
          </p:cNvPr>
          <p:cNvSpPr txBox="1">
            <a:spLocks/>
          </p:cNvSpPr>
          <p:nvPr/>
        </p:nvSpPr>
        <p:spPr>
          <a:xfrm>
            <a:off x="6267636" y="2015732"/>
            <a:ext cx="4787218" cy="3450613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b="1" dirty="0">
                <a:solidFill>
                  <a:schemeClr val="accent1"/>
                </a:solidFill>
              </a:rPr>
              <a:t>Les procédures de mises en œuvre</a:t>
            </a:r>
          </a:p>
          <a:p>
            <a:pPr algn="just"/>
            <a:r>
              <a:rPr lang="fr-FR" dirty="0">
                <a:hlinkClick r:id="rId2" action="ppaction://hlinkfile"/>
              </a:rPr>
              <a:t>P5 - Accueillir des publics en situation de handicap</a:t>
            </a:r>
            <a:endParaRPr lang="fr-FR" dirty="0"/>
          </a:p>
          <a:p>
            <a:pPr algn="just"/>
            <a:r>
              <a:rPr lang="fr-FR" dirty="0">
                <a:hlinkClick r:id="rId3" action="ppaction://hlinkfile"/>
              </a:rPr>
              <a:t>P4 - Organiser une session de formation</a:t>
            </a:r>
            <a:endParaRPr lang="fr-FR" dirty="0"/>
          </a:p>
          <a:p>
            <a:pPr algn="just"/>
            <a:r>
              <a:rPr lang="fr-FR" dirty="0">
                <a:hlinkClick r:id="rId4" action="ppaction://hlinkfile"/>
              </a:rPr>
              <a:t>P11 - Améliorer la qualité de sa formation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33780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2FC8A0-B093-400D-A01F-E2E61FF40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1987" y="1098087"/>
            <a:ext cx="9603275" cy="587136"/>
          </a:xfrm>
        </p:spPr>
        <p:txBody>
          <a:bodyPr/>
          <a:lstStyle/>
          <a:p>
            <a:r>
              <a:rPr lang="fr-FR" dirty="0"/>
              <a:t>Les membres de la coopérative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BA70E80-AB43-4875-A2A4-9710D09F6B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1987" y="2280368"/>
            <a:ext cx="6195053" cy="3479545"/>
          </a:xfrm>
        </p:spPr>
        <p:txBody>
          <a:bodyPr>
            <a:normAutofit fontScale="92500" lnSpcReduction="10000"/>
          </a:bodyPr>
          <a:lstStyle/>
          <a:p>
            <a:r>
              <a:rPr lang="fr-FR" dirty="0"/>
              <a:t>Des entrepreneurs</a:t>
            </a:r>
          </a:p>
          <a:p>
            <a:pPr lvl="1"/>
            <a:r>
              <a:rPr lang="fr-FR" dirty="0"/>
              <a:t>120 entrepreneurs - 97 salariés - 58 associés</a:t>
            </a:r>
          </a:p>
          <a:p>
            <a:r>
              <a:rPr lang="fr-FR" dirty="0"/>
              <a:t>Une équipe d’appui et d’accompagnement</a:t>
            </a:r>
          </a:p>
          <a:p>
            <a:r>
              <a:rPr lang="fr-FR" dirty="0"/>
              <a:t>Des pôles métiers et des activités variées</a:t>
            </a:r>
          </a:p>
          <a:p>
            <a:pPr lvl="1"/>
            <a:r>
              <a:rPr lang="fr-FR" dirty="0"/>
              <a:t>Pôle bien-être</a:t>
            </a:r>
          </a:p>
          <a:p>
            <a:pPr lvl="1"/>
            <a:r>
              <a:rPr lang="fr-FR" dirty="0"/>
              <a:t>Pôle formation</a:t>
            </a:r>
          </a:p>
          <a:p>
            <a:pPr lvl="1"/>
            <a:r>
              <a:rPr lang="fr-FR" dirty="0"/>
              <a:t>Informatique, fabrication artisanale, esthétique, photographie, graphisme, littérature, ergonomie, conseils, environnement, paysagisme, commercial, prestations de services….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C71E328A-6DAF-4A59-A63A-181A7FBA30EB}"/>
              </a:ext>
            </a:extLst>
          </p:cNvPr>
          <p:cNvSpPr txBox="1">
            <a:spLocks/>
          </p:cNvSpPr>
          <p:nvPr/>
        </p:nvSpPr>
        <p:spPr>
          <a:xfrm>
            <a:off x="8042365" y="3521237"/>
            <a:ext cx="2982897" cy="468534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>
                <a:solidFill>
                  <a:schemeClr val="bg1"/>
                </a:solidFill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Organigramme fonctionnel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270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1A42EB-D397-4039-B7FE-020BAF218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1127464"/>
            <a:ext cx="10000615" cy="532661"/>
          </a:xfrm>
        </p:spPr>
        <p:txBody>
          <a:bodyPr>
            <a:normAutofit fontScale="90000"/>
          </a:bodyPr>
          <a:lstStyle/>
          <a:p>
            <a:r>
              <a:rPr lang="fr-FR" dirty="0"/>
              <a:t>Une CAE et un pole formation en reconstruction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DFFFBEF-9F74-4635-A207-6084A3875F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799142"/>
          </a:xfrm>
        </p:spPr>
        <p:txBody>
          <a:bodyPr>
            <a:normAutofit fontScale="92500" lnSpcReduction="10000"/>
          </a:bodyPr>
          <a:lstStyle/>
          <a:p>
            <a:r>
              <a:rPr lang="fr-FR" dirty="0"/>
              <a:t>La CAE </a:t>
            </a:r>
          </a:p>
          <a:p>
            <a:pPr lvl="1"/>
            <a:r>
              <a:rPr lang="fr-FR" dirty="0"/>
              <a:t>Changement de </a:t>
            </a:r>
            <a:r>
              <a:rPr lang="fr-FR" dirty="0" err="1"/>
              <a:t>co-gérance</a:t>
            </a:r>
            <a:r>
              <a:rPr lang="fr-FR" dirty="0"/>
              <a:t> en janvier 2021</a:t>
            </a:r>
          </a:p>
          <a:p>
            <a:pPr lvl="1"/>
            <a:r>
              <a:rPr lang="fr-FR" dirty="0"/>
              <a:t>Appel d’offre, subventions et </a:t>
            </a:r>
            <a:r>
              <a:rPr lang="fr-FR" dirty="0" err="1"/>
              <a:t>pass</a:t>
            </a:r>
            <a:r>
              <a:rPr lang="fr-FR" dirty="0"/>
              <a:t> création : des procédures et des outils à construire</a:t>
            </a:r>
          </a:p>
          <a:p>
            <a:pPr lvl="1"/>
            <a:r>
              <a:rPr lang="fr-FR" dirty="0"/>
              <a:t>Nouveau logiciel d’accompagnement et de comptabilité (ENDI – 5 Juillet 2021)</a:t>
            </a:r>
          </a:p>
          <a:p>
            <a:pPr lvl="1"/>
            <a:r>
              <a:rPr lang="fr-FR" dirty="0"/>
              <a:t>Nouveau site internet</a:t>
            </a:r>
          </a:p>
          <a:p>
            <a:r>
              <a:rPr lang="fr-FR" dirty="0"/>
              <a:t>Le pôle formation </a:t>
            </a:r>
          </a:p>
          <a:p>
            <a:pPr lvl="1"/>
            <a:r>
              <a:rPr lang="fr-FR" dirty="0"/>
              <a:t>Arrivée de la coordinatrice pédagogique en janvier 2021</a:t>
            </a:r>
          </a:p>
          <a:p>
            <a:pPr lvl="1"/>
            <a:r>
              <a:rPr lang="fr-FR" dirty="0"/>
              <a:t>Construction et restructuration des procédures et des outils utilisés</a:t>
            </a:r>
          </a:p>
          <a:p>
            <a:pPr lvl="1"/>
            <a:r>
              <a:rPr lang="fr-FR" dirty="0"/>
              <a:t>Temporalité : situation sanitaire et disponibilités des membres du pôle formateur</a:t>
            </a:r>
          </a:p>
          <a:p>
            <a:pPr lvl="1"/>
            <a:r>
              <a:rPr lang="fr-FR" dirty="0"/>
              <a:t>Nouveau logiciel de gestion de la formation professionnelle en démarrage (Formadmin)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20285701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e">
  <a:themeElements>
    <a:clrScheme name="Personnalisé 1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344B95"/>
      </a:accent1>
      <a:accent2>
        <a:srgbClr val="9C3562"/>
      </a:accent2>
      <a:accent3>
        <a:srgbClr val="D4DBF0"/>
      </a:accent3>
      <a:accent4>
        <a:srgbClr val="EFD1E0"/>
      </a:accent4>
      <a:accent5>
        <a:srgbClr val="586EA6"/>
      </a:accent5>
      <a:accent6>
        <a:srgbClr val="6892A0"/>
      </a:accent6>
      <a:hlink>
        <a:srgbClr val="9C3562"/>
      </a:hlink>
      <a:folHlink>
        <a:srgbClr val="D4DBF0"/>
      </a:folHlink>
    </a:clrScheme>
    <a:fontScheme name="Galerie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e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796</TotalTime>
  <Words>3832</Words>
  <Application>Microsoft Office PowerPoint</Application>
  <PresentationFormat>Grand écran</PresentationFormat>
  <Paragraphs>395</Paragraphs>
  <Slides>76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76</vt:i4>
      </vt:variant>
    </vt:vector>
  </HeadingPairs>
  <TitlesOfParts>
    <vt:vector size="80" baseType="lpstr">
      <vt:lpstr>Arial</vt:lpstr>
      <vt:lpstr>Calibri</vt:lpstr>
      <vt:lpstr>Gill Sans MT</vt:lpstr>
      <vt:lpstr>Galerie</vt:lpstr>
      <vt:lpstr>AUDIT QUALIOPI</vt:lpstr>
      <vt:lpstr>ODYSSEE CREATION – UNE COOPERATIVE D’activités et d’emploi et un organisme de formation</vt:lpstr>
      <vt:lpstr>Une cae, comment ca marche ?</vt:lpstr>
      <vt:lpstr>Présentation PowerPoint</vt:lpstr>
      <vt:lpstr>Présentation PowerPoint</vt:lpstr>
      <vt:lpstr>Présentation PowerPoint</vt:lpstr>
      <vt:lpstr>Présentation PowerPoint</vt:lpstr>
      <vt:lpstr>Les membres de la coopérative</vt:lpstr>
      <vt:lpstr>Une CAE et un pole formation en reconstruction</vt:lpstr>
      <vt:lpstr>Le pole formation</vt:lpstr>
      <vt:lpstr>Le pole formation, entre évolution et révolution</vt:lpstr>
      <vt:lpstr>Le pole formation, entre évolution et révolution </vt:lpstr>
      <vt:lpstr>Le fonctionnement du pôle formation :  L’équipe d’accompagnement</vt:lpstr>
      <vt:lpstr>Le fonctionnement du pôle formation : En route vers la coopération</vt:lpstr>
      <vt:lpstr>Le fonctionnement du pôle formation : En route vers la coopération</vt:lpstr>
      <vt:lpstr>Le fonctionnement du pôle formation : En route vers la coopération</vt:lpstr>
      <vt:lpstr>LE référentiel QUALIOPI - OF</vt:lpstr>
      <vt:lpstr>Critère 1: Les conditions d’information du public sur les prestations proposées, les délais pour y accéder et les résultats obtenus</vt:lpstr>
      <vt:lpstr>Présentation PowerPoint</vt:lpstr>
      <vt:lpstr>Critère 1 : Les conditions d’information du public sur les prestations proposées, les délais pour y accéder et les résultats obtenus</vt:lpstr>
      <vt:lpstr>Critère II : L’identification précise des objectifs des prestations proposées et l’adaptation de ces prestations aux publics bénéficiaires lors de la conception des prestations. </vt:lpstr>
      <vt:lpstr>Présentation PowerPoint</vt:lpstr>
      <vt:lpstr>Critère II : L’identification précise des objectifs des prestations proposées et l’adaptation de ces prestations aux publics bénéficiaires lors de la conception des prestations. </vt:lpstr>
      <vt:lpstr>Critère III: L’adaptation aux publics bénéficiaires des prestations et des modalités d’accueil, d’accompagnement, de suivi et d’évaluation mises en œuvre. </vt:lpstr>
      <vt:lpstr>Présentation PowerPoint</vt:lpstr>
      <vt:lpstr>Critère III: L’adaptation aux publics bénéficiaires des prestations et des modalités d’accueil, d’accompagnement, de suivi et d’évaluation mises en œuvre. </vt:lpstr>
      <vt:lpstr>Critère III: les indicateurs de formation en alternance – odyssée non concernée a ce jour</vt:lpstr>
      <vt:lpstr>Critère IV: L’adéquation des moyens pédagogiques, techniques et d’encadrement aux prestations mises en œuvre</vt:lpstr>
      <vt:lpstr>Présentation PowerPoint</vt:lpstr>
      <vt:lpstr>Critère IV: L’adéquation des moyens pédagogiques, techniques et d’encadrement aux prestations mises en œuvre</vt:lpstr>
      <vt:lpstr>Critère V: L’adéquation des moyens pédagogiques, techniques et d’encadrement aux prestations mises en œuvre</vt:lpstr>
      <vt:lpstr>Présentation PowerPoint</vt:lpstr>
      <vt:lpstr>Critère V: L’adéquation des moyens pédagogiques, techniques et d’encadrement aux prestations mises en œuvre</vt:lpstr>
      <vt:lpstr>Critère VI: L’adéquation des moyens pédagogiques, techniques et d’encadrement aux prestations mises en œuvre</vt:lpstr>
      <vt:lpstr>Présentation PowerPoint</vt:lpstr>
      <vt:lpstr>Critère VI: L’adéquation des moyens pédagogiques, techniques et d’encadrement aux prestations mises en œuvre</vt:lpstr>
      <vt:lpstr>Critère VII : Le recueil et la prise en compte des appréciations et des réclamations formulées par les parties prenantes aux prestations délivrées</vt:lpstr>
      <vt:lpstr>Présentation PowerPoint</vt:lpstr>
      <vt:lpstr>Critère VII : Le recueil et la prise en compte des appréciations et des réclamations formulées par les parties prenantes aux prestations délivrées</vt:lpstr>
      <vt:lpstr>Bilan de compétences</vt:lpstr>
      <vt:lpstr>Critère 1: Les conditions d’information du public sur les prestations proposées, les délais pour y accéder et les résultats obtenus</vt:lpstr>
      <vt:lpstr>Présentation PowerPoint</vt:lpstr>
      <vt:lpstr>Critère I : Les conditions d’information du public sur les prestations proposées, les délais pour y accéder et les résultats obtenus</vt:lpstr>
      <vt:lpstr>Critère II : L’identification précise des objectifs des prestations proposées et l’adaptation de ces prestations aux publics bénéficiaires lors de la conception des prestations. </vt:lpstr>
      <vt:lpstr>Présentation PowerPoint</vt:lpstr>
      <vt:lpstr>Critère II : L’identification précise des objectifs des prestations proposées et l’adaptation de ces prestations aux publics bénéficiaires lors de la conception des prestations. </vt:lpstr>
      <vt:lpstr>Critère III: L’adaptation aux publics bénéficiaires des prestations et des modalités d’accueil, d’accompagnement, de suivi et d’évaluation mises en œuvre. </vt:lpstr>
      <vt:lpstr>Présentation PowerPoint</vt:lpstr>
      <vt:lpstr>Critère III: L’adaptation aux publics bénéficiaires des prestations et des modalités d’accueil, d’accompagnement, de suivi et d’évaluation mises en œuvre. </vt:lpstr>
      <vt:lpstr>Critère VI: L’adéquation des moyens pédagogiques, techniques et d’encadrement aux prestations mises en œuvre</vt:lpstr>
      <vt:lpstr>Présentation PowerPoint</vt:lpstr>
      <vt:lpstr>Critère VI: L’adéquation des moyens pédagogiques, techniques et d’encadrement aux prestations mises en œuvre</vt:lpstr>
      <vt:lpstr>Critère V: L’adéquation des moyens pédagogiques, techniques et d’encadrement aux prestations mises en œuvre</vt:lpstr>
      <vt:lpstr>Présentation PowerPoint</vt:lpstr>
      <vt:lpstr>Critère V: L’adéquation des moyens pédagogiques, techniques et d’encadrement aux prestations mises en œuvre</vt:lpstr>
      <vt:lpstr>Critère VI: L’adéquation des moyens pédagogiques, techniques et d’encadrement aux prestations mises en œuvre</vt:lpstr>
      <vt:lpstr>Présentation PowerPoint</vt:lpstr>
      <vt:lpstr>Critère VI: L’adéquation des moyens pédagogiques, techniques et d’encadrement aux prestations mises en œuvre</vt:lpstr>
      <vt:lpstr>Critère VII : Le recueil et la prise en compte des appréciations et des réclamations formulées par les parties prenantes aux prestations délivrées</vt:lpstr>
      <vt:lpstr>Présentation PowerPoint</vt:lpstr>
      <vt:lpstr>Critère VII : Le recueil et la prise en compte des appréciations et des réclamations formulées par les parties prenantes aux prestations délivrées</vt:lpstr>
      <vt:lpstr>Accompagnement à la vae</vt:lpstr>
      <vt:lpstr>Critère 1: Les conditions d’information du public sur les prestations proposées, les délais pour y accéder et les résultats obtenus</vt:lpstr>
      <vt:lpstr>Critère I : Les conditions d’information du public sur les prestations proposées, les délais pour y accéder et les résultats obtenus – Ind 1 et 2</vt:lpstr>
      <vt:lpstr>Critère II : L’identification précise des objectifs des prestations proposées et l’adaptation de ces prestations aux publics bénéficiaires lors de la conception des prestations. </vt:lpstr>
      <vt:lpstr>Critère II : L’identification précise des objectifs des prestations proposées et l’adaptation de ces prestations aux publics bénéficiaires lors de la conception des prestations. </vt:lpstr>
      <vt:lpstr>Critère III: L’adaptation aux publics bénéficiaires des prestations et des modalités d’accueil, d’accompagnement, de suivi et d’évaluation mises en œuvre. </vt:lpstr>
      <vt:lpstr>Critère III: L’adaptation aux publics bénéficiaires des prestations et des modalités d’accueil, d’accompagnement, de suivi et d’évaluation mises en œuvre. </vt:lpstr>
      <vt:lpstr>Critère VI: L’adéquation des moyens pédagogiques, techniques et d’encadrement aux prestations mises en œuvre</vt:lpstr>
      <vt:lpstr>Critère VI: L’adéquation des moyens pédagogiques, techniques et d’encadrement aux prestations mises en œuvre</vt:lpstr>
      <vt:lpstr>Critère V: L’adéquation des moyens pédagogiques, techniques et d’encadrement aux prestations mises en œuvre</vt:lpstr>
      <vt:lpstr>Critère V: L’adéquation des moyens pédagogiques, techniques et d’encadrement aux prestations mises en œuvre</vt:lpstr>
      <vt:lpstr>Critère VI: L’adéquation des moyens pédagogiques, techniques et d’encadrement aux prestations mises en œuvre</vt:lpstr>
      <vt:lpstr>Critère VI: L’adéquation des moyens pédagogiques, techniques et d’encadrement aux prestations mises en œuvre</vt:lpstr>
      <vt:lpstr>Critère VII : Le recueil et la prise en compte des appréciations et des réclamations formulées par les parties prenantes aux prestations délivrées</vt:lpstr>
      <vt:lpstr>Critère VII : Le recueil et la prise en compte des appréciations et des réclamations formulées par les parties prenantes aux prestations délivrées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AUDIT QUALIOPI</dc:title>
  <dc:creator>ODYSSEE CREATION</dc:creator>
  <cp:lastModifiedBy>ODYSSEE CREATION</cp:lastModifiedBy>
  <cp:revision>57</cp:revision>
  <dcterms:created xsi:type="dcterms:W3CDTF">2021-06-29T08:26:41Z</dcterms:created>
  <dcterms:modified xsi:type="dcterms:W3CDTF">2021-07-01T15:47:05Z</dcterms:modified>
</cp:coreProperties>
</file>