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8"/>
  </p:notesMasterIdLst>
  <p:sldIdLst>
    <p:sldId id="272" r:id="rId2"/>
    <p:sldId id="273" r:id="rId3"/>
    <p:sldId id="276" r:id="rId4"/>
    <p:sldId id="259" r:id="rId5"/>
    <p:sldId id="257" r:id="rId6"/>
    <p:sldId id="286" r:id="rId7"/>
    <p:sldId id="287" r:id="rId8"/>
    <p:sldId id="291" r:id="rId9"/>
    <p:sldId id="289" r:id="rId10"/>
    <p:sldId id="260" r:id="rId11"/>
    <p:sldId id="288" r:id="rId12"/>
    <p:sldId id="283" r:id="rId13"/>
    <p:sldId id="292" r:id="rId14"/>
    <p:sldId id="261" r:id="rId15"/>
    <p:sldId id="284" r:id="rId16"/>
    <p:sldId id="28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rina Ricci" initials="S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00"/>
    <a:srgbClr val="FBF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94216" autoAdjust="0"/>
  </p:normalViewPr>
  <p:slideViewPr>
    <p:cSldViewPr snapToGrid="0">
      <p:cViewPr>
        <p:scale>
          <a:sx n="78" d="100"/>
          <a:sy n="78" d="100"/>
        </p:scale>
        <p:origin x="45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8DECC-B92A-4306-A569-94F1DD8640D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558FA-2ADD-49F0-B9DA-73E9CDCF9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57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Aujourd’hui, je vous propose la suite naturelle du premier module; voici donc notre agenda de ce jour: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58FA-2ADD-49F0-B9DA-73E9CDCF9A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4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58FA-2ADD-49F0-B9DA-73E9CDCF9A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2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EA76-7438-49F2-B1A8-C258C0B72381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0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21B8-9F06-448A-B203-51F2A8AF86B3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1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4C0-4C70-4335-AF16-CC7C418251A8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5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EC1-8F95-43EC-ADFD-29E47A8D895C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36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DFE-5CDC-44E2-940F-B6F75808555D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6D-7B6A-4DDD-B5D8-B5F65F2F6E16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9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6AA2-DEC0-48EE-A918-595BE4ED3C3B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5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2800-AB77-4F6A-90DD-33DB3045F3C0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5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C1E1-467A-4AC6-B4C7-FD7688E8216F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8C9A-9450-4111-8A3E-EA199CB94FDE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2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0755-C881-410B-BF78-F5EBBA1A3B0A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7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0F5A-7D12-4617-AD13-88EFCD119053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13EF-7AD6-489D-8F18-321BE07E8876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DBB5-E70F-44CB-80AA-34637A3E5E7F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9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47A-D562-4767-A66B-6D7C101830F5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64FF-1C9B-4927-95B0-01428A11AC63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3F05-8AF4-46E3-8D37-4CF2057EF6BF}" type="datetime1">
              <a:rPr lang="en-US" smtClean="0"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8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A5175E-6A9A-4533-9473-EA0D811D81E1}" type="datetime1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6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="" xmlns:a16="http://schemas.microsoft.com/office/drawing/2014/main" id="{72A03556-1FE7-4CBC-AD64-98275E68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884437"/>
            <a:ext cx="9850902" cy="28704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6000" dirty="0"/>
              <a:t>ODYSSÉE CRÉATION  Organisme de formation</a:t>
            </a:r>
          </a:p>
          <a:p>
            <a:pPr marL="0" indent="0" algn="ctr">
              <a:buNone/>
            </a:pPr>
            <a:r>
              <a:rPr lang="fr-FR" sz="6000" dirty="0"/>
              <a:t> </a:t>
            </a:r>
            <a:r>
              <a:rPr lang="fr-FR" sz="5600" dirty="0"/>
              <a:t>Un projet d’évolution collective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5262A11-5D03-4C96-AC7F-7D0B69D2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2C1F1D7-2CD4-4F10-8B75-D41AF3746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 b="29885"/>
          <a:stretch/>
        </p:blipFill>
        <p:spPr>
          <a:xfrm>
            <a:off x="8477321" y="4763068"/>
            <a:ext cx="3382524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FFD5CFC-6E12-4E48-8008-86B467EEA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2" y="1571625"/>
            <a:ext cx="11551555" cy="46863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800" b="1" dirty="0">
                <a:solidFill>
                  <a:srgbClr val="FFC000"/>
                </a:solidFill>
              </a:rPr>
              <a:t>Ne rien faire – </a:t>
            </a:r>
            <a:r>
              <a:rPr lang="fr-FR" sz="2800" dirty="0"/>
              <a:t> </a:t>
            </a:r>
            <a:r>
              <a:rPr lang="fr-FR" sz="2400" dirty="0" smtClean="0"/>
              <a:t>L’agrément OF est maintenu, la certification </a:t>
            </a:r>
            <a:r>
              <a:rPr lang="fr-FR" sz="2400" dirty="0" err="1" smtClean="0"/>
              <a:t>Datadock</a:t>
            </a:r>
            <a:r>
              <a:rPr lang="fr-FR" sz="2400" dirty="0" smtClean="0"/>
              <a:t> arrive à terme, chaque formateur opère individuellement.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800" b="1" dirty="0" err="1" smtClean="0">
                <a:solidFill>
                  <a:srgbClr val="FFC000"/>
                </a:solidFill>
              </a:rPr>
              <a:t>Coopac</a:t>
            </a:r>
            <a:r>
              <a:rPr lang="fr-FR" sz="2800" dirty="0" smtClean="0">
                <a:solidFill>
                  <a:srgbClr val="FFC000"/>
                </a:solidFill>
              </a:rPr>
              <a:t> </a:t>
            </a:r>
            <a:r>
              <a:rPr lang="fr-FR" sz="2800" b="1" dirty="0">
                <a:solidFill>
                  <a:srgbClr val="FFC000"/>
                </a:solidFill>
              </a:rPr>
              <a:t>– </a:t>
            </a:r>
            <a:r>
              <a:rPr lang="fr-FR" sz="2400" dirty="0"/>
              <a:t>Adhérer à ce projet régional, soutenu par Artefacts. Les formateurs d’O10C paieraient de ce fait 2 contributions </a:t>
            </a:r>
            <a:r>
              <a:rPr lang="fr-FR" sz="2400" dirty="0" smtClean="0"/>
              <a:t>:12 </a:t>
            </a:r>
            <a:r>
              <a:rPr lang="fr-FR" sz="2400" dirty="0"/>
              <a:t>% </a:t>
            </a:r>
            <a:r>
              <a:rPr lang="fr-FR" sz="2400" dirty="0" smtClean="0"/>
              <a:t>+ </a:t>
            </a:r>
            <a:r>
              <a:rPr lang="fr-FR" sz="2400" dirty="0"/>
              <a:t>15 </a:t>
            </a:r>
            <a:r>
              <a:rPr lang="fr-FR" sz="2400" dirty="0" smtClean="0"/>
              <a:t>%.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C000"/>
                </a:solidFill>
              </a:rPr>
              <a:t>Autonomie </a:t>
            </a:r>
            <a:r>
              <a:rPr lang="fr-FR" sz="2800" b="1" dirty="0">
                <a:solidFill>
                  <a:srgbClr val="FFC000"/>
                </a:solidFill>
              </a:rPr>
              <a:t>–</a:t>
            </a:r>
            <a:r>
              <a:rPr lang="fr-FR" sz="2800" dirty="0"/>
              <a:t> </a:t>
            </a:r>
            <a:r>
              <a:rPr lang="fr-FR" sz="2400" dirty="0"/>
              <a:t>Entreprendre notre propre certification, en nous faisant accompagner par un organisme de certification agréé (AFNOR). 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57A78A7-4B2F-4694-A748-847C4100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4595"/>
          </a:xfrm>
        </p:spPr>
        <p:txBody>
          <a:bodyPr/>
          <a:lstStyle/>
          <a:p>
            <a:r>
              <a:rPr lang="fr-FR" dirty="0" smtClean="0"/>
              <a:t>Trois scénarios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7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602CDE6-DEE3-4F31-9AEE-96BFA9D0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4" y="595843"/>
            <a:ext cx="10439451" cy="935146"/>
          </a:xfrm>
        </p:spPr>
        <p:txBody>
          <a:bodyPr/>
          <a:lstStyle/>
          <a:p>
            <a:r>
              <a:rPr lang="fr-FR" sz="4000" dirty="0" smtClean="0"/>
              <a:t>Se </a:t>
            </a:r>
            <a:r>
              <a:rPr lang="fr-FR" sz="4000" dirty="0"/>
              <a:t>former &amp; former : une envie de grandir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4BB1AB3-67EC-4329-98AF-963F07262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89" y="1653808"/>
            <a:ext cx="6501283" cy="4335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Résultats du questionnaire </a:t>
            </a:r>
            <a:endParaRPr lang="fr-FR" sz="2800" dirty="0"/>
          </a:p>
          <a:p>
            <a:r>
              <a:rPr lang="fr-FR" dirty="0" smtClean="0"/>
              <a:t>envoi à 27 entrepreneurs / 23 réponses</a:t>
            </a:r>
          </a:p>
          <a:p>
            <a:r>
              <a:rPr lang="fr-FR" dirty="0" smtClean="0"/>
              <a:t>10 actifs et 13 porteurs de projet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Qualiopi</a:t>
            </a:r>
            <a:r>
              <a:rPr lang="fr-FR" dirty="0" smtClean="0"/>
              <a:t> </a:t>
            </a:r>
            <a:r>
              <a:rPr lang="fr-FR" dirty="0"/>
              <a:t>est en majorité perçue comme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une </a:t>
            </a:r>
            <a:r>
              <a:rPr lang="fr-FR" dirty="0"/>
              <a:t>opportunité </a:t>
            </a:r>
            <a:r>
              <a:rPr lang="fr-FR" dirty="0" smtClean="0"/>
              <a:t>de se professionnaliser</a:t>
            </a:r>
          </a:p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axe d’évolution stratégique pour la coopérative, dans l’optique « Odyssée 2021-2024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L’opportunité de créer un pôle formation pour tous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00DA345-3E55-4842-AF29-9F5E329F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4070518-5E98-4A03-A756-C0E9AE3D5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8" r="12884"/>
          <a:stretch/>
        </p:blipFill>
        <p:spPr>
          <a:xfrm>
            <a:off x="7648264" y="1653808"/>
            <a:ext cx="4069677" cy="43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97CCED0-AAE3-412D-920C-B244692F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2043114"/>
            <a:ext cx="10792813" cy="3400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FFCC00"/>
                </a:solidFill>
              </a:rPr>
              <a:t>Dans cette optique, </a:t>
            </a:r>
            <a:r>
              <a:rPr lang="fr-FR" sz="2400" b="1" dirty="0" err="1">
                <a:solidFill>
                  <a:srgbClr val="FFCC00"/>
                </a:solidFill>
              </a:rPr>
              <a:t>Qualiopi</a:t>
            </a:r>
            <a:r>
              <a:rPr lang="fr-FR" sz="2400" b="1" dirty="0">
                <a:solidFill>
                  <a:srgbClr val="FFCC00"/>
                </a:solidFill>
              </a:rPr>
              <a:t> représente un </a:t>
            </a:r>
            <a:r>
              <a:rPr lang="fr-FR" sz="2400" b="1" i="1" dirty="0">
                <a:solidFill>
                  <a:srgbClr val="FFCC00"/>
                </a:solidFill>
              </a:rPr>
              <a:t>réel investissement pour l’avenir de la coopérative</a:t>
            </a:r>
            <a:r>
              <a:rPr lang="fr-FR" sz="2400" b="1" i="1" dirty="0" smtClean="0">
                <a:solidFill>
                  <a:srgbClr val="FFCC00"/>
                </a:solidFill>
              </a:rPr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Le parcours de certification est assez long et le travail préparatoire est exigeant individuellement et </a:t>
            </a:r>
            <a:r>
              <a:rPr lang="fr-FR" sz="2400" dirty="0" smtClean="0"/>
              <a:t>collectivement</a:t>
            </a:r>
            <a:endParaRPr lang="fr-FR" sz="2400" dirty="0"/>
          </a:p>
          <a:p>
            <a:r>
              <a:rPr lang="fr-FR" sz="2400" dirty="0"/>
              <a:t>é</a:t>
            </a:r>
            <a:r>
              <a:rPr lang="fr-FR" sz="2400" dirty="0" smtClean="0"/>
              <a:t>chéance 31/12/2021</a:t>
            </a:r>
          </a:p>
          <a:p>
            <a:r>
              <a:rPr lang="fr-FR" sz="2400" dirty="0"/>
              <a:t>a</a:t>
            </a:r>
            <a:r>
              <a:rPr lang="fr-FR" sz="2400" dirty="0" smtClean="0"/>
              <a:t>ccord des </a:t>
            </a:r>
            <a:r>
              <a:rPr lang="fr-FR" sz="2400" dirty="0"/>
              <a:t>sociétaires et de la </a:t>
            </a:r>
            <a:r>
              <a:rPr lang="fr-FR" sz="2400" dirty="0" err="1"/>
              <a:t>co-gérance</a:t>
            </a:r>
            <a:r>
              <a:rPr lang="fr-FR" sz="2400" dirty="0"/>
              <a:t> d’Odyssée. </a:t>
            </a:r>
          </a:p>
          <a:p>
            <a:r>
              <a:rPr lang="fr-FR" sz="2400" dirty="0"/>
              <a:t>t</a:t>
            </a:r>
            <a:r>
              <a:rPr lang="fr-FR" sz="2400" dirty="0" smtClean="0"/>
              <a:t>ravail individuel et collectif en vue de l’audit de certification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0CB3EED-C9D6-4E85-B3B1-31CA90A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C88A15-4E25-4573-9CB0-B481CA60818E}"/>
              </a:ext>
            </a:extLst>
          </p:cNvPr>
          <p:cNvSpPr txBox="1"/>
          <p:nvPr/>
        </p:nvSpPr>
        <p:spPr>
          <a:xfrm>
            <a:off x="777922" y="436728"/>
            <a:ext cx="940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Scénario retenu : « Autonomie »</a:t>
            </a:r>
          </a:p>
        </p:txBody>
      </p:sp>
    </p:spTree>
    <p:extLst>
      <p:ext uri="{BB962C8B-B14F-4D97-AF65-F5344CB8AC3E}">
        <p14:creationId xmlns:p14="http://schemas.microsoft.com/office/powerpoint/2010/main" val="30189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440" y="827065"/>
            <a:ext cx="9404723" cy="1033182"/>
          </a:xfrm>
        </p:spPr>
        <p:txBody>
          <a:bodyPr/>
          <a:lstStyle/>
          <a:p>
            <a:r>
              <a:rPr lang="fr-FR" dirty="0" smtClean="0"/>
              <a:t>Budget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1135969" y="2657076"/>
            <a:ext cx="9575574" cy="351512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CA prévisionnel 2021 : 400 000 € (H2)</a:t>
            </a:r>
          </a:p>
          <a:p>
            <a:r>
              <a:rPr lang="fr-FR" sz="2800" dirty="0" smtClean="0"/>
              <a:t>charges prévisionnelles : 44 310 € annuel</a:t>
            </a:r>
          </a:p>
          <a:p>
            <a:pPr lvl="1"/>
            <a:r>
              <a:rPr lang="fr-FR" sz="2000" dirty="0" smtClean="0"/>
              <a:t>salaire coordination pédagogique : 21 600 €</a:t>
            </a:r>
          </a:p>
          <a:p>
            <a:pPr lvl="1"/>
            <a:r>
              <a:rPr lang="fr-FR" sz="2000" dirty="0"/>
              <a:t>c</a:t>
            </a:r>
            <a:r>
              <a:rPr lang="fr-FR" sz="2000" dirty="0" smtClean="0"/>
              <a:t>oût de certification : 2 280 € </a:t>
            </a:r>
          </a:p>
          <a:p>
            <a:pPr lvl="1"/>
            <a:r>
              <a:rPr lang="fr-FR" sz="2000" dirty="0" smtClean="0"/>
              <a:t>veille juridique : 220 €</a:t>
            </a:r>
          </a:p>
          <a:p>
            <a:pPr lvl="1"/>
            <a:r>
              <a:rPr lang="fr-FR" sz="2000" dirty="0"/>
              <a:t>é</a:t>
            </a:r>
            <a:r>
              <a:rPr lang="fr-FR" sz="2000" dirty="0" smtClean="0"/>
              <a:t>quipe d’appui, fournitures de bureau, petit équipement, assurance</a:t>
            </a:r>
            <a:r>
              <a:rPr lang="mr-IN" sz="2000" dirty="0" smtClean="0"/>
              <a:t>…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1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A10225-AFF7-4089-B750-2A0E2574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9896"/>
          </a:xfrm>
        </p:spPr>
        <p:txBody>
          <a:bodyPr/>
          <a:lstStyle/>
          <a:p>
            <a:r>
              <a:rPr lang="fr-FR" dirty="0" smtClean="0"/>
              <a:t>3. Plan </a:t>
            </a:r>
            <a:r>
              <a:rPr lang="fr-FR" dirty="0"/>
              <a:t>d’actions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3B626DA-CCB0-4680-AB10-9DE5169B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775891"/>
            <a:ext cx="7284492" cy="3612035"/>
          </a:xfrm>
        </p:spPr>
        <p:txBody>
          <a:bodyPr>
            <a:noAutofit/>
          </a:bodyPr>
          <a:lstStyle/>
          <a:p>
            <a:r>
              <a:rPr lang="fr-FR" sz="2400" dirty="0" smtClean="0"/>
              <a:t>07/07/20 </a:t>
            </a:r>
            <a:r>
              <a:rPr lang="mr-IN" sz="2400" dirty="0" smtClean="0"/>
              <a:t>–</a:t>
            </a:r>
            <a:r>
              <a:rPr lang="fr-FR" sz="2400" dirty="0" smtClean="0"/>
              <a:t> Vote des sociétaires en AGE</a:t>
            </a:r>
          </a:p>
          <a:p>
            <a:r>
              <a:rPr lang="fr-FR" sz="2400" dirty="0" smtClean="0"/>
              <a:t>30/09/20 </a:t>
            </a:r>
            <a:r>
              <a:rPr lang="fr-FR" sz="2400" dirty="0"/>
              <a:t>– Les formateurs travaillent leurs supports et apportent des preuves</a:t>
            </a:r>
          </a:p>
          <a:p>
            <a:r>
              <a:rPr lang="fr-FR" sz="2400" dirty="0"/>
              <a:t>31/12/20 – Un coordinateur pédagogique est désigné, afin d’harmoniser le travail des formateurs</a:t>
            </a:r>
          </a:p>
          <a:p>
            <a:r>
              <a:rPr lang="fr-FR" sz="2400" dirty="0"/>
              <a:t>31/03/21 – Choix de l’organisme d’accompagnement et début du processus</a:t>
            </a:r>
          </a:p>
          <a:p>
            <a:r>
              <a:rPr lang="fr-FR" sz="2400" dirty="0"/>
              <a:t>31/07/21 – Obtention de la certification </a:t>
            </a:r>
            <a:r>
              <a:rPr lang="fr-FR" sz="2400" dirty="0" err="1"/>
              <a:t>Qualiopi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941B80B-D826-448D-BFE6-5801BCDB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748BDBB-18E4-4980-A2D4-5B4EB5F6D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76" b="36782"/>
          <a:stretch/>
        </p:blipFill>
        <p:spPr>
          <a:xfrm>
            <a:off x="424929" y="2610486"/>
            <a:ext cx="3454133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C91C476-6968-42A7-A1AD-90127806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61" y="1714999"/>
            <a:ext cx="6334718" cy="288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200" dirty="0"/>
              <a:t>« Toute relation qui n’élève pas, rabaisse, et inversement ». </a:t>
            </a:r>
          </a:p>
          <a:p>
            <a:pPr marL="0" indent="0">
              <a:buNone/>
            </a:pPr>
            <a:r>
              <a:rPr lang="fr-FR" sz="4200" dirty="0"/>
              <a:t>(F. </a:t>
            </a:r>
            <a:r>
              <a:rPr lang="fr-FR" sz="4200" dirty="0" err="1"/>
              <a:t>Nietsche</a:t>
            </a:r>
            <a:r>
              <a:rPr lang="fr-FR" sz="4200" dirty="0"/>
              <a:t>)</a:t>
            </a:r>
          </a:p>
          <a:p>
            <a:pPr marL="0" indent="0">
              <a:buNone/>
            </a:pPr>
            <a:endParaRPr lang="fr-FR" sz="4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A0EFCBA-1EAA-4924-A2A2-57EDEEAA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0E33DCE-FB27-42B6-888C-BD36E7346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70" y="1566535"/>
            <a:ext cx="4753856" cy="31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54BA85D-ED8F-4B10-AE80-F8174437D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33" y="1519101"/>
            <a:ext cx="11409527" cy="3439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700" dirty="0">
                <a:solidFill>
                  <a:prstClr val="white"/>
                </a:solidFill>
              </a:rPr>
              <a:t>MERCI A TOUS DE VOTRE ATTENTION !</a:t>
            </a:r>
          </a:p>
          <a:p>
            <a:pPr marL="0" indent="0" algn="r">
              <a:buNone/>
            </a:pPr>
            <a:r>
              <a:rPr lang="fr-FR" sz="3600" dirty="0">
                <a:solidFill>
                  <a:prstClr val="white"/>
                </a:solidFill>
              </a:rPr>
              <a:t>						</a:t>
            </a:r>
            <a:r>
              <a:rPr lang="fr-FR" sz="2400" dirty="0">
                <a:solidFill>
                  <a:prstClr val="white"/>
                </a:solidFill>
              </a:rPr>
              <a:t>Le Pôle Formateurs d’Odyssée Création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139ED70-2495-48DE-80AE-DF00E7B4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4FB687A-3BE5-4641-B1A3-78DBD68A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68" y="4593621"/>
            <a:ext cx="338357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7415EF0-6CF0-49C8-A612-74D1F17AE1DD}"/>
              </a:ext>
            </a:extLst>
          </p:cNvPr>
          <p:cNvSpPr txBox="1"/>
          <p:nvPr/>
        </p:nvSpPr>
        <p:spPr>
          <a:xfrm>
            <a:off x="900332" y="699604"/>
            <a:ext cx="10016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Projet </a:t>
            </a:r>
            <a:r>
              <a:rPr lang="fr-FR" sz="3200" dirty="0" smtClean="0"/>
              <a:t>de pôle de formation professionnelle :</a:t>
            </a:r>
            <a:endParaRPr lang="fr-FR" sz="3200" dirty="0"/>
          </a:p>
          <a:p>
            <a:endParaRPr lang="fr-FR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/>
              <a:t>une dynamique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/>
              <a:t>une vingtaine de coopérateurs engagés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/>
              <a:t>une opportunité d’évolution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/>
              <a:t>un développement de notre coopérative</a:t>
            </a:r>
          </a:p>
          <a:p>
            <a:endParaRPr lang="fr-FR" sz="32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F382D787-148A-42B0-A52C-66C81925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7600898-6393-4C5E-AD24-E00B1FCEAB18}"/>
              </a:ext>
            </a:extLst>
          </p:cNvPr>
          <p:cNvSpPr txBox="1"/>
          <p:nvPr/>
        </p:nvSpPr>
        <p:spPr>
          <a:xfrm>
            <a:off x="9551963" y="4135901"/>
            <a:ext cx="689317" cy="144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0E77044-F067-40F6-AD8C-2E868478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260" y="3520142"/>
            <a:ext cx="68890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DC1782D-3E35-4014-AC1A-86073279ADDF}"/>
              </a:ext>
            </a:extLst>
          </p:cNvPr>
          <p:cNvSpPr txBox="1"/>
          <p:nvPr/>
        </p:nvSpPr>
        <p:spPr>
          <a:xfrm>
            <a:off x="914398" y="429064"/>
            <a:ext cx="8626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 smtClean="0"/>
              <a:t>Introduction</a:t>
            </a:r>
            <a:endParaRPr lang="fr-FR" sz="4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FCF4C68-B859-40DF-91B9-63CA6565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DFC1A30-DED6-477F-A08A-90F429112A8C}"/>
              </a:ext>
            </a:extLst>
          </p:cNvPr>
          <p:cNvSpPr txBox="1"/>
          <p:nvPr/>
        </p:nvSpPr>
        <p:spPr>
          <a:xfrm>
            <a:off x="873877" y="1291288"/>
            <a:ext cx="106756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O10C accompagne les entrepreneurs, c’est sa vocation.</a:t>
            </a:r>
          </a:p>
          <a:p>
            <a:r>
              <a:rPr lang="fr-FR" sz="2000" dirty="0"/>
              <a:t>Ce projet s’inscrit dans la démarche d’accompagnement qui lui est propre.</a:t>
            </a:r>
          </a:p>
          <a:p>
            <a:endParaRPr lang="fr-FR" sz="2000" dirty="0"/>
          </a:p>
          <a:p>
            <a:pPr marL="342900" indent="-342900">
              <a:buFont typeface="Arial" charset="0"/>
              <a:buChar char="•"/>
            </a:pPr>
            <a:r>
              <a:rPr lang="fr-FR" sz="2000" dirty="0" smtClean="0"/>
              <a:t>La coopérative </a:t>
            </a:r>
            <a:r>
              <a:rPr lang="fr-FR" sz="2000" dirty="0" err="1" smtClean="0"/>
              <a:t>doit-elle</a:t>
            </a:r>
            <a:r>
              <a:rPr lang="fr-FR" sz="2000" dirty="0" smtClean="0"/>
              <a:t> </a:t>
            </a:r>
            <a:r>
              <a:rPr lang="fr-FR" sz="2000" dirty="0"/>
              <a:t>continuer à porter des actions de formation et accompagner les formateurs </a:t>
            </a:r>
            <a:r>
              <a:rPr lang="fr-FR" sz="2000" dirty="0" smtClean="0"/>
              <a:t>?</a:t>
            </a:r>
          </a:p>
          <a:p>
            <a:endParaRPr lang="fr-FR" sz="2000" dirty="0"/>
          </a:p>
          <a:p>
            <a:pPr marL="342900" indent="-342900">
              <a:buFont typeface="Arial" charset="0"/>
              <a:buChar char="•"/>
            </a:pPr>
            <a:r>
              <a:rPr lang="fr-FR" sz="2000" dirty="0" smtClean="0"/>
              <a:t>Les coopérateurs doivent-ils se priver d’actions de formation internes de qualité ? </a:t>
            </a:r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charset="0"/>
              <a:buChar char="•"/>
            </a:pPr>
            <a:r>
              <a:rPr lang="fr-FR" sz="2000" dirty="0" err="1" smtClean="0"/>
              <a:t>Doit-elle</a:t>
            </a:r>
            <a:r>
              <a:rPr lang="fr-FR" sz="2000" dirty="0" smtClean="0"/>
              <a:t> se </a:t>
            </a:r>
            <a:r>
              <a:rPr lang="fr-FR" sz="2000" dirty="0"/>
              <a:t>doter des moyens </a:t>
            </a:r>
            <a:r>
              <a:rPr lang="fr-FR" sz="2000" dirty="0" smtClean="0"/>
              <a:t>nécessaires</a:t>
            </a:r>
            <a:r>
              <a:rPr lang="fr-FR" sz="2000" dirty="0"/>
              <a:t> </a:t>
            </a:r>
            <a:r>
              <a:rPr lang="fr-FR" sz="2000" dirty="0" smtClean="0"/>
              <a:t>?</a:t>
            </a:r>
          </a:p>
          <a:p>
            <a:pPr marL="342900" indent="-342900">
              <a:buFont typeface="Arial" charset="0"/>
              <a:buChar char="•"/>
            </a:pPr>
            <a:endParaRPr lang="fr-FR" sz="2000" dirty="0"/>
          </a:p>
          <a:p>
            <a:endParaRPr lang="fr-FR" sz="2000" dirty="0"/>
          </a:p>
          <a:p>
            <a:pPr algn="ctr"/>
            <a:r>
              <a:rPr lang="fr-FR" sz="2000" b="1" dirty="0">
                <a:solidFill>
                  <a:srgbClr val="FFC000"/>
                </a:solidFill>
              </a:rPr>
              <a:t>N’avez-vous jamais songé à transmettre vos compétences ou </a:t>
            </a:r>
            <a:r>
              <a:rPr lang="fr-FR" sz="2000" b="1" dirty="0" smtClean="0">
                <a:solidFill>
                  <a:srgbClr val="FFC000"/>
                </a:solidFill>
              </a:rPr>
              <a:t>savoirs ? </a:t>
            </a:r>
            <a:endParaRPr lang="fr-FR" sz="2000" b="1" dirty="0">
              <a:solidFill>
                <a:srgbClr val="FFC000"/>
              </a:solidFill>
            </a:endParaRPr>
          </a:p>
          <a:p>
            <a:pPr algn="ctr"/>
            <a:endParaRPr lang="fr-FR" sz="2000" b="1" dirty="0">
              <a:solidFill>
                <a:srgbClr val="FFC000"/>
              </a:solidFill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916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AF759F0-CBCA-462A-9990-766C8E6E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41" y="987290"/>
            <a:ext cx="3377249" cy="883713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9099DE-40B4-442D-9DDF-CB011EF0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874" y="2560322"/>
            <a:ext cx="5784165" cy="21523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dirty="0"/>
              <a:t>État des lieux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Méthodologie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Mise en place d’un plan d’action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Conclusions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32093B7-4695-4CE4-80C6-27BABBD77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5" y="1985135"/>
            <a:ext cx="3067050" cy="32385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E2AB514-193A-4E25-87A5-B7091E77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B7635AC-EF7C-49E9-8FFF-0FD9079C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fr-FR" dirty="0"/>
              <a:t>1. État des lieux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B42A8F2-5816-4E94-8CD6-626F6EF26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68" y="2539219"/>
            <a:ext cx="5918432" cy="214035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La </a:t>
            </a:r>
            <a:r>
              <a:rPr lang="fr-FR" sz="2800" dirty="0"/>
              <a:t>formation, l’un des métiers d’Odyssée </a:t>
            </a:r>
            <a:endParaRPr lang="fr-FR" sz="2800" dirty="0" smtClean="0"/>
          </a:p>
          <a:p>
            <a:r>
              <a:rPr lang="fr-FR" sz="2800" dirty="0" err="1" smtClean="0"/>
              <a:t>Qualiopi</a:t>
            </a:r>
            <a:endParaRPr lang="fr-FR" sz="2800" dirty="0"/>
          </a:p>
          <a:p>
            <a:r>
              <a:rPr lang="fr-FR" sz="2800" dirty="0" smtClean="0"/>
              <a:t>Se </a:t>
            </a:r>
            <a:r>
              <a:rPr lang="fr-FR" sz="2800" dirty="0"/>
              <a:t>former &amp; former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19CAA90-7CC3-46BF-8BDE-DFA73C06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1" y="2042688"/>
            <a:ext cx="4205643" cy="333117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352E565-C841-4114-8F84-1F012B4D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5E47129-5A63-4ACD-A7FE-05AB84F8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43" y="449448"/>
            <a:ext cx="10043797" cy="911848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Formation, l’un des métiers </a:t>
            </a:r>
            <a:r>
              <a:rPr lang="fr-FR" dirty="0" smtClean="0"/>
              <a:t>d’O10C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5E9732A-45E3-43D2-833C-D9C133E8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84" y="1963397"/>
            <a:ext cx="10663653" cy="400877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Odyssée Création grandit, le Pôle Formation aussi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Évolution de la réglementation sur la formation professionnelle continue  (FPC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/>
              <a:t>Entonnoir réglementaire : </a:t>
            </a:r>
            <a:r>
              <a:rPr lang="fr-FR" dirty="0" err="1"/>
              <a:t>Datadock</a:t>
            </a:r>
            <a:r>
              <a:rPr lang="fr-FR" dirty="0"/>
              <a:t> il y a 2 ans,  </a:t>
            </a:r>
            <a:r>
              <a:rPr lang="fr-FR" dirty="0" err="1"/>
              <a:t>Qualiopi</a:t>
            </a:r>
            <a:r>
              <a:rPr lang="fr-FR" dirty="0"/>
              <a:t> </a:t>
            </a:r>
            <a:r>
              <a:rPr lang="fr-FR" dirty="0" smtClean="0"/>
              <a:t>aujourd’hui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C3AD3F5-5AEC-4965-B214-96A69C59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="" xmlns:a16="http://schemas.microsoft.com/office/drawing/2014/main" id="{92AF4E01-6BDF-4AEE-944C-71C57D686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65221"/>
              </p:ext>
            </p:extLst>
          </p:nvPr>
        </p:nvGraphicFramePr>
        <p:xfrm>
          <a:off x="1659644" y="2538352"/>
          <a:ext cx="8195212" cy="19813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48803">
                  <a:extLst>
                    <a:ext uri="{9D8B030D-6E8A-4147-A177-3AD203B41FA5}">
                      <a16:colId xmlns="" xmlns:a16="http://schemas.microsoft.com/office/drawing/2014/main" val="3331940397"/>
                    </a:ext>
                  </a:extLst>
                </a:gridCol>
                <a:gridCol w="2048803">
                  <a:extLst>
                    <a:ext uri="{9D8B030D-6E8A-4147-A177-3AD203B41FA5}">
                      <a16:colId xmlns="" xmlns:a16="http://schemas.microsoft.com/office/drawing/2014/main" val="1354880533"/>
                    </a:ext>
                  </a:extLst>
                </a:gridCol>
                <a:gridCol w="2048803">
                  <a:extLst>
                    <a:ext uri="{9D8B030D-6E8A-4147-A177-3AD203B41FA5}">
                      <a16:colId xmlns="" xmlns:a16="http://schemas.microsoft.com/office/drawing/2014/main" val="3949306656"/>
                    </a:ext>
                  </a:extLst>
                </a:gridCol>
                <a:gridCol w="2048803">
                  <a:extLst>
                    <a:ext uri="{9D8B030D-6E8A-4147-A177-3AD203B41FA5}">
                      <a16:colId xmlns="" xmlns:a16="http://schemas.microsoft.com/office/drawing/2014/main" val="1744866141"/>
                    </a:ext>
                  </a:extLst>
                </a:gridCol>
              </a:tblGrid>
              <a:tr h="49533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 FORMATEURS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INCIDENCE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6732076"/>
                  </a:ext>
                </a:extLst>
              </a:tr>
              <a:tr h="49533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2 152 777 €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387 500 €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077657"/>
                  </a:ext>
                </a:extLst>
              </a:tr>
              <a:tr h="49533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</a:t>
                      </a:r>
                      <a:r>
                        <a:rPr lang="fr-FR" dirty="0" smtClean="0"/>
                        <a:t>326 757 </a:t>
                      </a:r>
                      <a:r>
                        <a:rPr lang="fr-FR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382 600 €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206722"/>
                  </a:ext>
                </a:extLst>
              </a:tr>
              <a:tr h="49533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</a:t>
                      </a:r>
                      <a:r>
                        <a:rPr lang="fr-FR" dirty="0" smtClean="0"/>
                        <a:t>593</a:t>
                      </a:r>
                      <a:r>
                        <a:rPr lang="fr-FR" baseline="0" dirty="0" smtClean="0"/>
                        <a:t> 642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535 000 €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 </a:t>
                      </a:r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779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47F554-D2AC-45E7-A157-599A79CB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93643" cy="1400530"/>
          </a:xfrm>
        </p:spPr>
        <p:txBody>
          <a:bodyPr/>
          <a:lstStyle/>
          <a:p>
            <a:r>
              <a:rPr lang="fr-FR" dirty="0" err="1" smtClean="0"/>
              <a:t>Qualiopi</a:t>
            </a:r>
            <a:r>
              <a:rPr lang="fr-FR" dirty="0" smtClean="0"/>
              <a:t> </a:t>
            </a:r>
            <a:r>
              <a:rPr lang="fr-FR" dirty="0"/>
              <a:t>: enjeu majeur pour les	 formateurs professionnels et </a:t>
            </a:r>
            <a:r>
              <a:rPr lang="fr-FR" dirty="0" smtClean="0"/>
              <a:t>les OF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3CF2F10-6DD3-41FE-A30A-1CA4C112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35" y="2592852"/>
            <a:ext cx="11672638" cy="32221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fr-FR" sz="2400" dirty="0" err="1" smtClean="0"/>
              <a:t>Qualiopi</a:t>
            </a:r>
            <a:r>
              <a:rPr lang="fr-FR" sz="2400" dirty="0" smtClean="0"/>
              <a:t> </a:t>
            </a:r>
            <a:r>
              <a:rPr lang="fr-FR" sz="2400" dirty="0"/>
              <a:t>remplace le </a:t>
            </a:r>
            <a:r>
              <a:rPr lang="fr-FR" sz="2400" dirty="0" err="1"/>
              <a:t>Datadock</a:t>
            </a:r>
            <a:r>
              <a:rPr lang="fr-FR" sz="2400" dirty="0"/>
              <a:t> à partir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du 31/12/2021</a:t>
            </a:r>
            <a:endParaRPr lang="fr-FR" sz="2400" dirty="0"/>
          </a:p>
          <a:p>
            <a:pPr>
              <a:buFont typeface="Wingdings" charset="2"/>
              <a:buChar char="Ø"/>
            </a:pPr>
            <a:r>
              <a:rPr lang="fr-FR" sz="2400" dirty="0"/>
              <a:t>Certification pour bénéficier de fonds publics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dans </a:t>
            </a:r>
            <a:r>
              <a:rPr lang="fr-FR" sz="2400" dirty="0"/>
              <a:t>le cadre de la </a:t>
            </a:r>
            <a:r>
              <a:rPr lang="fr-FR" sz="2400" dirty="0" smtClean="0"/>
              <a:t>FPC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Référentiel plus exigeant que le </a:t>
            </a:r>
            <a:r>
              <a:rPr lang="fr-FR" sz="2400" dirty="0" err="1" smtClean="0"/>
              <a:t>Datadock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Démarche d’amélioration continue de la qualité de nos prestations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</a:t>
            </a:r>
            <a:r>
              <a:rPr lang="fr-FR" sz="2400" dirty="0"/>
              <a:t>formation, conseil et accompagnement</a:t>
            </a:r>
            <a:r>
              <a:rPr lang="fr-FR" sz="2400" dirty="0" smtClean="0"/>
              <a:t>)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Obligation de résultats et audit tous les 3 ans</a:t>
            </a:r>
          </a:p>
          <a:p>
            <a:pPr>
              <a:buFont typeface="Wingdings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FD6163A-75A4-4D41-8743-DBCC35B9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62A2BE5-41AD-4317-BA8E-8D19D4DC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755" y="2592852"/>
            <a:ext cx="4672518" cy="16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4595"/>
          </a:xfrm>
        </p:spPr>
        <p:txBody>
          <a:bodyPr/>
          <a:lstStyle/>
          <a:p>
            <a:r>
              <a:rPr lang="fr-FR" dirty="0" smtClean="0"/>
              <a:t>2. 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557338"/>
            <a:ext cx="10555288" cy="4857750"/>
          </a:xfrm>
        </p:spPr>
        <p:txBody>
          <a:bodyPr/>
          <a:lstStyle/>
          <a:p>
            <a:r>
              <a:rPr lang="fr-FR" sz="2800" dirty="0" smtClean="0"/>
              <a:t>Dresser l’état des lieux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d’O10C face aux évolutions de la réglementation de la FPC</a:t>
            </a:r>
            <a:endParaRPr lang="fr-FR" dirty="0"/>
          </a:p>
          <a:p>
            <a:r>
              <a:rPr lang="fr-FR" sz="2800" dirty="0" smtClean="0"/>
              <a:t>Identifier les scénarios possibles 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dirty="0" smtClean="0"/>
              <a:t>Ne rien faire </a:t>
            </a: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dirty="0" err="1" smtClean="0"/>
              <a:t>Coopac</a:t>
            </a:r>
            <a:r>
              <a:rPr lang="fr-FR" dirty="0" smtClean="0"/>
              <a:t> - Autonomie </a:t>
            </a:r>
          </a:p>
          <a:p>
            <a:r>
              <a:rPr lang="fr-FR" sz="2800" dirty="0" smtClean="0"/>
              <a:t>Questionner les formateurs identifiés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dirty="0" smtClean="0"/>
              <a:t>sur leurs besoins, leurs attentes (envoi d’un questionnaire)</a:t>
            </a:r>
          </a:p>
          <a:p>
            <a:r>
              <a:rPr lang="fr-FR" sz="2800" dirty="0" smtClean="0"/>
              <a:t>Qualifier les scénarios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Forces </a:t>
            </a:r>
            <a:r>
              <a:rPr lang="mr-IN" dirty="0" smtClean="0"/>
              <a:t>–</a:t>
            </a:r>
            <a:r>
              <a:rPr lang="fr-FR" dirty="0" smtClean="0"/>
              <a:t> Faiblesses </a:t>
            </a:r>
            <a:r>
              <a:rPr lang="mr-IN" dirty="0" smtClean="0"/>
              <a:t>–</a:t>
            </a:r>
            <a:r>
              <a:rPr lang="fr-FR" dirty="0" smtClean="0"/>
              <a:t> Opportunités </a:t>
            </a:r>
            <a:r>
              <a:rPr lang="mr-IN" dirty="0" smtClean="0"/>
              <a:t>–</a:t>
            </a:r>
            <a:r>
              <a:rPr lang="fr-FR" dirty="0" smtClean="0"/>
              <a:t> Menaces</a:t>
            </a:r>
          </a:p>
          <a:p>
            <a:r>
              <a:rPr lang="fr-FR" sz="2800" dirty="0" smtClean="0"/>
              <a:t>Budgétiser les scénarios</a:t>
            </a:r>
          </a:p>
          <a:p>
            <a:r>
              <a:rPr lang="fr-FR" sz="2800" dirty="0" smtClean="0"/>
              <a:t>Choisir le scénario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FBB37C2A-0719-44EF-842C-048A31A7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AC42D36-127E-49D0-9785-CA57E1B5AE30}"/>
              </a:ext>
            </a:extLst>
          </p:cNvPr>
          <p:cNvSpPr txBox="1"/>
          <p:nvPr/>
        </p:nvSpPr>
        <p:spPr>
          <a:xfrm>
            <a:off x="994563" y="1913040"/>
            <a:ext cx="10625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 certification permettrait de :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développer une activité de formation même ponctuelle, pour tout coopérateur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professionnaliser le Pôle Formateurs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affirmer O10C sur le plan régional en tant qu’acteur majeur pour la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attirer des nouveaux formateurs en provenance de l'extérieur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pouvoir se positionner sur des appels d'offres et bénéficier des fonds publics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développer du chiffre d’affaires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gagner en coopération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renforcer notre fierté </a:t>
            </a:r>
          </a:p>
          <a:p>
            <a:endParaRPr lang="fr-FR" sz="2000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A602CDE6-DEE3-4F31-9AEE-96BFA9D0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9" y="375226"/>
            <a:ext cx="5954312" cy="935146"/>
          </a:xfrm>
        </p:spPr>
        <p:txBody>
          <a:bodyPr/>
          <a:lstStyle/>
          <a:p>
            <a:r>
              <a:rPr lang="fr-FR" sz="4000" dirty="0"/>
              <a:t>L</a:t>
            </a:r>
            <a:r>
              <a:rPr lang="fr-FR" sz="4000" dirty="0" smtClean="0"/>
              <a:t>’état des lieux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F38B0EA-9369-4E39-BEBE-2F823404F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87" y="4290869"/>
            <a:ext cx="2665059" cy="22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611</Words>
  <Application>Microsoft Macintosh PowerPoint</Application>
  <PresentationFormat>Grand écran</PresentationFormat>
  <Paragraphs>140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Mangal</vt:lpstr>
      <vt:lpstr>Wingdings</vt:lpstr>
      <vt:lpstr>Wingdings 3</vt:lpstr>
      <vt:lpstr>Arial</vt:lpstr>
      <vt:lpstr>Ion</vt:lpstr>
      <vt:lpstr>Présentation PowerPoint</vt:lpstr>
      <vt:lpstr>Présentation PowerPoint</vt:lpstr>
      <vt:lpstr>Présentation PowerPoint</vt:lpstr>
      <vt:lpstr>SOMMAIRE</vt:lpstr>
      <vt:lpstr>1. État des lieux </vt:lpstr>
      <vt:lpstr>La Formation, l’un des métiers d’O10C </vt:lpstr>
      <vt:lpstr>Qualiopi : enjeu majeur pour les  formateurs professionnels et les OF</vt:lpstr>
      <vt:lpstr>2. Méthodologie</vt:lpstr>
      <vt:lpstr>L’état des lieux</vt:lpstr>
      <vt:lpstr>Trois scénarios</vt:lpstr>
      <vt:lpstr>Se former &amp; former : une envie de grandir </vt:lpstr>
      <vt:lpstr>Présentation PowerPoint</vt:lpstr>
      <vt:lpstr>Budget</vt:lpstr>
      <vt:lpstr>3. Plan d’actions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d'un projet pro – LA PRISE DE DECISION</dc:title>
  <dc:creator>Sabrina Ricci</dc:creator>
  <cp:lastModifiedBy>Utilisateur de Microsoft Office</cp:lastModifiedBy>
  <cp:revision>181</cp:revision>
  <dcterms:created xsi:type="dcterms:W3CDTF">2020-02-17T00:15:16Z</dcterms:created>
  <dcterms:modified xsi:type="dcterms:W3CDTF">2020-06-09T17:31:01Z</dcterms:modified>
</cp:coreProperties>
</file>