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92" r:id="rId1"/>
  </p:sldMasterIdLst>
  <p:notesMasterIdLst>
    <p:notesMasterId r:id="rId17"/>
  </p:notesMasterIdLst>
  <p:sldIdLst>
    <p:sldId id="256" r:id="rId2"/>
    <p:sldId id="339" r:id="rId3"/>
    <p:sldId id="352" r:id="rId4"/>
    <p:sldId id="344" r:id="rId5"/>
    <p:sldId id="340" r:id="rId6"/>
    <p:sldId id="342" r:id="rId7"/>
    <p:sldId id="343" r:id="rId8"/>
    <p:sldId id="345" r:id="rId9"/>
    <p:sldId id="346" r:id="rId10"/>
    <p:sldId id="347" r:id="rId11"/>
    <p:sldId id="348" r:id="rId12"/>
    <p:sldId id="349" r:id="rId13"/>
    <p:sldId id="350" r:id="rId14"/>
    <p:sldId id="351" r:id="rId15"/>
    <p:sldId id="34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4660"/>
  </p:normalViewPr>
  <p:slideViewPr>
    <p:cSldViewPr snapToGrid="0">
      <p:cViewPr varScale="1">
        <p:scale>
          <a:sx n="86" d="100"/>
          <a:sy n="86" d="100"/>
        </p:scale>
        <p:origin x="71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DFDFD-904E-47EF-8981-F21F70D1E747}" type="datetimeFigureOut">
              <a:rPr lang="fr-FR" smtClean="0"/>
              <a:t>06/09/2021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1D5D6-E42B-4DC2-BF71-3B1763B889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6457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AB0A-2ECD-444B-B0D3-A78E5D2B71C5}" type="datetime1">
              <a:rPr lang="en-US" smtClean="0"/>
              <a:t>9/6/2021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7849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5AC7-29D9-483C-A155-385F86977488}" type="datetime1">
              <a:rPr lang="en-US" smtClean="0"/>
              <a:t>9/6/2021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2941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A517-23D6-42C5-A694-B4BBCB1EE778}" type="datetime1">
              <a:rPr lang="en-US" smtClean="0"/>
              <a:t>9/6/2021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945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CAD5-2556-42D3-8A6A-D83C72DF8C2A}" type="datetime1">
              <a:rPr lang="en-US" smtClean="0"/>
              <a:t>9/6/2021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112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E958-C8EA-47FB-A10A-83D2962A99C6}" type="datetime1">
              <a:rPr lang="en-US" smtClean="0"/>
              <a:t>9/6/2021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9970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20C7-E2A7-4980-A0EC-A25E11D7E8A9}" type="datetime1">
              <a:rPr lang="en-US" smtClean="0"/>
              <a:t>9/6/2021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4814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B857-C385-42AB-B3F6-C7B204B82CD7}" type="datetime1">
              <a:rPr lang="en-US" smtClean="0"/>
              <a:t>9/6/2021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877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FC9B-8162-454B-8235-104F9AD1B7E0}" type="datetime1">
              <a:rPr lang="en-US" smtClean="0"/>
              <a:t>9/6/2021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9469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70E3-663B-4687-83A6-7065869F3380}" type="datetime1">
              <a:rPr lang="en-US" smtClean="0"/>
              <a:t>9/6/2021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243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FACE-93A8-49AB-94A4-C702D3704144}" type="datetime1">
              <a:rPr lang="en-US" smtClean="0"/>
              <a:t>9/6/2021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5548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4459FEE-3017-41A9-9D52-3A3C7033DF0E}" type="datetime1">
              <a:rPr lang="en-US" smtClean="0"/>
              <a:t>9/6/2021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492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17A3C-61F6-4C0B-A579-2C2808D65562}" type="datetime1">
              <a:rPr lang="en-US" smtClean="0"/>
              <a:t>9/6/2021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8698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BC298DB-2D5C-40A1-9A78-6B4A12198A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5C2355B-7CE9-4192-9142-A41CA0A0C0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BD8B8D7-1B0A-4B5D-8F25-DE0681BC8D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200" y="967167"/>
            <a:ext cx="4151306" cy="2374516"/>
          </a:xfrm>
        </p:spPr>
        <p:txBody>
          <a:bodyPr>
            <a:normAutofit/>
          </a:bodyPr>
          <a:lstStyle/>
          <a:p>
            <a:r>
              <a:rPr lang="fr-FR" sz="4800" dirty="0"/>
              <a:t>Retour audit </a:t>
            </a:r>
            <a:r>
              <a:rPr lang="fr-FR" sz="4800" dirty="0" err="1"/>
              <a:t>qualiopi</a:t>
            </a:r>
            <a:endParaRPr lang="fr-FR" sz="48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E7D9864-BEC7-4244-9CD6-9D2EF70C17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9647" y="3529159"/>
            <a:ext cx="4162489" cy="1606576"/>
          </a:xfrm>
        </p:spPr>
        <p:txBody>
          <a:bodyPr>
            <a:normAutofit/>
          </a:bodyPr>
          <a:lstStyle/>
          <a:p>
            <a:r>
              <a:rPr lang="fr-FR" sz="1600" dirty="0"/>
              <a:t>Juillet 2021</a:t>
            </a:r>
          </a:p>
        </p:txBody>
      </p:sp>
      <p:pic>
        <p:nvPicPr>
          <p:cNvPr id="5" name="Image 4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24AC3DD2-5AB0-4E52-8373-29C1150D4C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497" y="1653090"/>
            <a:ext cx="4960442" cy="2419356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6D05ED8-39E4-42F8-92CB-704C2BD0D2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79647" y="3526496"/>
            <a:ext cx="414993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45CE2E7C-6AA3-4710-825D-4CDDF788C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256C6C3-0EDC-4651-AB37-9F26CFAA6C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423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A57E02-CEA0-42F2-8FAE-E4BC48D02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1221770"/>
            <a:ext cx="9603275" cy="580397"/>
          </a:xfrm>
        </p:spPr>
        <p:txBody>
          <a:bodyPr/>
          <a:lstStyle/>
          <a:p>
            <a:r>
              <a:rPr lang="fr-FR" dirty="0"/>
              <a:t>Les points de vigilance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56610E-A07A-4FB1-8963-35D9293FC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362" y="2015732"/>
            <a:ext cx="9603275" cy="3905674"/>
          </a:xfrm>
        </p:spPr>
        <p:txBody>
          <a:bodyPr>
            <a:normAutofit/>
          </a:bodyPr>
          <a:lstStyle/>
          <a:p>
            <a:r>
              <a:rPr lang="fr-FR" dirty="0"/>
              <a:t>Prévoir une trame d’ordre du jour identique </a:t>
            </a:r>
          </a:p>
          <a:p>
            <a:pPr lvl="1"/>
            <a:r>
              <a:rPr lang="fr-FR" dirty="0"/>
              <a:t>Permettant de faire le point sur les différents critères ou indicateurs du référentiel pour rester à jour</a:t>
            </a:r>
          </a:p>
          <a:p>
            <a:pPr lvl="2"/>
            <a:r>
              <a:rPr lang="fr-FR" dirty="0"/>
              <a:t>Veille règlementaire/métier/innovations</a:t>
            </a:r>
          </a:p>
          <a:p>
            <a:pPr lvl="2"/>
            <a:r>
              <a:rPr lang="fr-FR" dirty="0"/>
              <a:t>Quelles nouveautés sur les documents</a:t>
            </a:r>
          </a:p>
          <a:p>
            <a:pPr lvl="2"/>
            <a:r>
              <a:rPr lang="fr-FR" dirty="0"/>
              <a:t>Réclamations diverses </a:t>
            </a:r>
          </a:p>
          <a:p>
            <a:pPr lvl="3"/>
            <a:r>
              <a:rPr lang="fr-FR" dirty="0"/>
              <a:t>Plan d’action à définir si besoin</a:t>
            </a:r>
          </a:p>
          <a:p>
            <a:pPr lvl="2"/>
            <a:r>
              <a:rPr lang="fr-FR" dirty="0"/>
              <a:t>Points sur l’avancée des différents chantiers</a:t>
            </a:r>
          </a:p>
          <a:p>
            <a:pPr lvl="3"/>
            <a:r>
              <a:rPr lang="fr-FR" dirty="0"/>
              <a:t>Pour définir s’ils sont considérés à suivre ou clos</a:t>
            </a:r>
          </a:p>
        </p:txBody>
      </p:sp>
    </p:spTree>
    <p:extLst>
      <p:ext uri="{BB962C8B-B14F-4D97-AF65-F5344CB8AC3E}">
        <p14:creationId xmlns:p14="http://schemas.microsoft.com/office/powerpoint/2010/main" val="2492285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A57E02-CEA0-42F2-8FAE-E4BC48D02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1221770"/>
            <a:ext cx="9603275" cy="580397"/>
          </a:xfrm>
        </p:spPr>
        <p:txBody>
          <a:bodyPr/>
          <a:lstStyle/>
          <a:p>
            <a:r>
              <a:rPr lang="fr-FR" dirty="0"/>
              <a:t>Les points de vigilance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56610E-A07A-4FB1-8963-35D9293FC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362" y="2015732"/>
            <a:ext cx="9603275" cy="3905674"/>
          </a:xfrm>
        </p:spPr>
        <p:txBody>
          <a:bodyPr>
            <a:normAutofit lnSpcReduction="10000"/>
          </a:bodyPr>
          <a:lstStyle/>
          <a:p>
            <a:r>
              <a:rPr lang="fr-FR" dirty="0"/>
              <a:t>Bilan de compétences</a:t>
            </a:r>
          </a:p>
          <a:p>
            <a:pPr lvl="1"/>
            <a:r>
              <a:rPr lang="fr-FR" dirty="0"/>
              <a:t>Modifier le programme pédagogique (A3B) pour le rendre nominatif (ok) + l’inclure dans le 4B (ok)</a:t>
            </a:r>
          </a:p>
          <a:p>
            <a:r>
              <a:rPr lang="fr-FR" dirty="0"/>
              <a:t>Faire évoluer le Formadmin pour améliorer le quantitatif et permettre des rapports annuels</a:t>
            </a:r>
          </a:p>
          <a:p>
            <a:pPr lvl="1"/>
            <a:r>
              <a:rPr lang="fr-FR" dirty="0"/>
              <a:t>Nombre de personnes accompagnées en F°(ok)/VAE/BC</a:t>
            </a:r>
          </a:p>
          <a:p>
            <a:pPr lvl="1"/>
            <a:r>
              <a:rPr lang="fr-FR" dirty="0"/>
              <a:t>Pour les BC : comment vérifier que l’entretien à 6 mois a été fait ?</a:t>
            </a:r>
          </a:p>
          <a:p>
            <a:pPr lvl="1"/>
            <a:r>
              <a:rPr lang="fr-FR" dirty="0"/>
              <a:t>Pour les VAE : (tableau </a:t>
            </a:r>
            <a:r>
              <a:rPr lang="fr-FR" dirty="0" err="1"/>
              <a:t>excel</a:t>
            </a:r>
            <a:r>
              <a:rPr lang="fr-FR" dirty="0"/>
              <a:t>? / </a:t>
            </a:r>
            <a:r>
              <a:rPr lang="fr-FR" i="1" dirty="0"/>
              <a:t>Yeswiki</a:t>
            </a:r>
            <a:r>
              <a:rPr lang="fr-FR" dirty="0"/>
              <a:t> ?)</a:t>
            </a:r>
          </a:p>
          <a:p>
            <a:pPr lvl="2"/>
            <a:r>
              <a:rPr lang="fr-FR" dirty="0"/>
              <a:t>Sur quels diplômes ?</a:t>
            </a:r>
          </a:p>
          <a:p>
            <a:pPr lvl="2"/>
            <a:r>
              <a:rPr lang="fr-FR" dirty="0"/>
              <a:t>Certification partielle ou totale ?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4111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A57E02-CEA0-42F2-8FAE-E4BC48D02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1221770"/>
            <a:ext cx="9603275" cy="580397"/>
          </a:xfrm>
        </p:spPr>
        <p:txBody>
          <a:bodyPr/>
          <a:lstStyle/>
          <a:p>
            <a:r>
              <a:rPr lang="fr-FR" dirty="0"/>
              <a:t>Conclusions de l’auditrice par indicateurs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56610E-A07A-4FB1-8963-35D9293FC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362" y="2015732"/>
            <a:ext cx="9603275" cy="3905674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Indicateur 2 : avoir plus d’indicateurs globaux + sur les VAE et BC</a:t>
            </a:r>
          </a:p>
          <a:p>
            <a:r>
              <a:rPr lang="fr-FR" dirty="0"/>
              <a:t>Indicateur 4 : quelle revue de conception : élément de preuve de la construction du cahier des charges entre formateur et client</a:t>
            </a:r>
          </a:p>
          <a:p>
            <a:r>
              <a:rPr lang="fr-FR" dirty="0"/>
              <a:t>Indicateur 5 : Outil de programme pédagogique du BC à rendre nominatif (ok)</a:t>
            </a:r>
          </a:p>
          <a:p>
            <a:r>
              <a:rPr lang="fr-FR" dirty="0"/>
              <a:t>Indicateur 10+19 : date et versions de tous les documents pour tous les formateurs</a:t>
            </a:r>
          </a:p>
          <a:p>
            <a:r>
              <a:rPr lang="fr-FR" dirty="0"/>
              <a:t>Indicateur 21 : matrice des compétences</a:t>
            </a:r>
          </a:p>
          <a:p>
            <a:pPr lvl="1"/>
            <a:r>
              <a:rPr lang="fr-FR" dirty="0"/>
              <a:t>Partir de l’offre pour définir les compétences actuelles du pôle</a:t>
            </a:r>
          </a:p>
          <a:p>
            <a:pPr lvl="1"/>
            <a:r>
              <a:rPr lang="fr-FR" dirty="0"/>
              <a:t>Que chaque entrepreneur puisse définir sa fiche de poste (</a:t>
            </a:r>
            <a:r>
              <a:rPr lang="fr-FR" i="1" dirty="0"/>
              <a:t>pendant le parcours d’intégration ?)</a:t>
            </a:r>
          </a:p>
          <a:p>
            <a:r>
              <a:rPr lang="fr-FR" dirty="0"/>
              <a:t>Indicateur 22 :  Auto-évaluation des formateurs sur leur propre plan de développement des compétences</a:t>
            </a:r>
          </a:p>
        </p:txBody>
      </p:sp>
    </p:spTree>
    <p:extLst>
      <p:ext uri="{BB962C8B-B14F-4D97-AF65-F5344CB8AC3E}">
        <p14:creationId xmlns:p14="http://schemas.microsoft.com/office/powerpoint/2010/main" val="1392866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A57E02-CEA0-42F2-8FAE-E4BC48D02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1221770"/>
            <a:ext cx="9603275" cy="580397"/>
          </a:xfrm>
        </p:spPr>
        <p:txBody>
          <a:bodyPr/>
          <a:lstStyle/>
          <a:p>
            <a:r>
              <a:rPr lang="fr-FR" dirty="0"/>
              <a:t>Conclusions de l’auditrice par indicateurs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56610E-A07A-4FB1-8963-35D9293FC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362" y="2015732"/>
            <a:ext cx="9603275" cy="3905674"/>
          </a:xfrm>
        </p:spPr>
        <p:txBody>
          <a:bodyPr>
            <a:normAutofit/>
          </a:bodyPr>
          <a:lstStyle/>
          <a:p>
            <a:r>
              <a:rPr lang="fr-FR" dirty="0"/>
              <a:t>Indicateurs 23-24-25 : sur la veille : noter dans le CR des réunions mensuelles</a:t>
            </a:r>
          </a:p>
          <a:p>
            <a:r>
              <a:rPr lang="fr-FR" dirty="0"/>
              <a:t>Indicateur 31 : </a:t>
            </a:r>
          </a:p>
          <a:p>
            <a:pPr lvl="1"/>
            <a:r>
              <a:rPr lang="fr-FR" dirty="0"/>
              <a:t>Réclamations au niveau des formateurs (par les bénéficiaires/clients)</a:t>
            </a:r>
          </a:p>
          <a:p>
            <a:pPr lvl="1"/>
            <a:r>
              <a:rPr lang="fr-FR" dirty="0"/>
              <a:t>Réclamations au niveau de la structure entre l’OF et les formateurs</a:t>
            </a:r>
          </a:p>
          <a:p>
            <a:r>
              <a:rPr lang="fr-FR" dirty="0"/>
              <a:t>Indicateur 32 : Prévoir un suivi des chantiers du pôle</a:t>
            </a:r>
          </a:p>
        </p:txBody>
      </p:sp>
    </p:spTree>
    <p:extLst>
      <p:ext uri="{BB962C8B-B14F-4D97-AF65-F5344CB8AC3E}">
        <p14:creationId xmlns:p14="http://schemas.microsoft.com/office/powerpoint/2010/main" val="1340895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A57E02-CEA0-42F2-8FAE-E4BC48D02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1221770"/>
            <a:ext cx="9603275" cy="580397"/>
          </a:xfrm>
        </p:spPr>
        <p:txBody>
          <a:bodyPr/>
          <a:lstStyle/>
          <a:p>
            <a:r>
              <a:rPr lang="fr-FR" dirty="0"/>
              <a:t>Prochain audit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56610E-A07A-4FB1-8963-35D9293FC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362" y="2015732"/>
            <a:ext cx="9603275" cy="3905674"/>
          </a:xfrm>
        </p:spPr>
        <p:txBody>
          <a:bodyPr>
            <a:normAutofit/>
          </a:bodyPr>
          <a:lstStyle/>
          <a:p>
            <a:r>
              <a:rPr lang="fr-FR" dirty="0"/>
              <a:t>Audit intermédiaire entre 14 et 22 mois réalisé par la même auditrice, à distance, sur la moitié du temps, on regarde uniquement les points qui ont bougé</a:t>
            </a:r>
          </a:p>
          <a:p>
            <a:pPr lvl="1"/>
            <a:r>
              <a:rPr lang="fr-FR" dirty="0"/>
              <a:t>Vigilance sur les documents non éprouvés au premier audit</a:t>
            </a:r>
          </a:p>
          <a:p>
            <a:r>
              <a:rPr lang="fr-FR" dirty="0"/>
              <a:t>Audit dans 36 mois retour à zéro avec un nouvel auditeur.</a:t>
            </a:r>
          </a:p>
        </p:txBody>
      </p:sp>
    </p:spTree>
    <p:extLst>
      <p:ext uri="{BB962C8B-B14F-4D97-AF65-F5344CB8AC3E}">
        <p14:creationId xmlns:p14="http://schemas.microsoft.com/office/powerpoint/2010/main" val="40500882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A57E02-CEA0-42F2-8FAE-E4BC48D02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1221770"/>
            <a:ext cx="9603275" cy="580397"/>
          </a:xfrm>
        </p:spPr>
        <p:txBody>
          <a:bodyPr/>
          <a:lstStyle/>
          <a:p>
            <a:r>
              <a:rPr lang="fr-FR" dirty="0"/>
              <a:t>Les points </a:t>
            </a:r>
            <a:r>
              <a:rPr lang="fr-FR" dirty="0" err="1"/>
              <a:t>formadmin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56610E-A07A-4FB1-8963-35D9293FC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Redéfinir l’évaluation à 4 étoile pour qu’elle ait du sens</a:t>
            </a:r>
          </a:p>
          <a:p>
            <a:r>
              <a:rPr lang="fr-FR" dirty="0"/>
              <a:t>Comment faire pour une possibilité d’évaluation à froid à l’oral et la transmettre sur le Formadmin ?</a:t>
            </a:r>
          </a:p>
          <a:p>
            <a:r>
              <a:rPr lang="fr-FR" dirty="0"/>
              <a:t>Retrouver les taux de satisfaction + taux de réussite individuels et collectifs</a:t>
            </a:r>
          </a:p>
          <a:p>
            <a:r>
              <a:rPr lang="fr-FR" dirty="0"/>
              <a:t>Ajouter la possibilité de préciser si la personne est en situation de handicap pour un indicateur quantitatif</a:t>
            </a:r>
          </a:p>
          <a:p>
            <a:r>
              <a:rPr lang="fr-FR" dirty="0"/>
              <a:t>Les améliorations : items ?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4907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A57E02-CEA0-42F2-8FAE-E4BC48D02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1221770"/>
            <a:ext cx="9603275" cy="580397"/>
          </a:xfrm>
        </p:spPr>
        <p:txBody>
          <a:bodyPr/>
          <a:lstStyle/>
          <a:p>
            <a:r>
              <a:rPr lang="fr-FR" dirty="0"/>
              <a:t>Déroulement de l’audit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56610E-A07A-4FB1-8963-35D9293FC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Première demi-journée </a:t>
            </a:r>
          </a:p>
          <a:p>
            <a:pPr lvl="1"/>
            <a:r>
              <a:rPr lang="fr-FR" dirty="0"/>
              <a:t>Présentes : Gisèle, Emmanuelle, Harmony</a:t>
            </a:r>
          </a:p>
          <a:p>
            <a:pPr lvl="1"/>
            <a:r>
              <a:rPr lang="fr-FR" dirty="0"/>
              <a:t>Présentation auditrice + CAE</a:t>
            </a:r>
          </a:p>
          <a:p>
            <a:r>
              <a:rPr lang="fr-FR" dirty="0"/>
              <a:t>Deuxième demi-journée</a:t>
            </a:r>
          </a:p>
          <a:p>
            <a:pPr lvl="1"/>
            <a:r>
              <a:rPr lang="fr-FR" dirty="0"/>
              <a:t>Présentes : Sabrina,  Anne-Hélène, Harmony </a:t>
            </a:r>
          </a:p>
          <a:p>
            <a:pPr lvl="1"/>
            <a:r>
              <a:rPr lang="fr-FR" dirty="0"/>
              <a:t>Présentation indicateur par indicateur via une </a:t>
            </a:r>
            <a:r>
              <a:rPr lang="fr-FR" dirty="0" err="1"/>
              <a:t>mind</a:t>
            </a:r>
            <a:r>
              <a:rPr lang="fr-FR" dirty="0"/>
              <a:t> </a:t>
            </a:r>
            <a:r>
              <a:rPr lang="fr-FR" dirty="0" err="1"/>
              <a:t>map</a:t>
            </a:r>
            <a:endParaRPr lang="fr-FR" dirty="0"/>
          </a:p>
          <a:p>
            <a:pPr lvl="1"/>
            <a:r>
              <a:rPr lang="fr-FR" dirty="0"/>
              <a:t>Synthèse de nos éléments de preuve et lecture à voix haute par l’auditrice</a:t>
            </a:r>
          </a:p>
          <a:p>
            <a:pPr lvl="1"/>
            <a:r>
              <a:rPr lang="fr-FR" dirty="0"/>
              <a:t>Présentation des outils d’Anne-Hélène et Sabrina et échanges avec l’auditrice</a:t>
            </a:r>
          </a:p>
        </p:txBody>
      </p:sp>
    </p:spTree>
    <p:extLst>
      <p:ext uri="{BB962C8B-B14F-4D97-AF65-F5344CB8AC3E}">
        <p14:creationId xmlns:p14="http://schemas.microsoft.com/office/powerpoint/2010/main" val="1707875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A57E02-CEA0-42F2-8FAE-E4BC48D02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1221770"/>
            <a:ext cx="9603275" cy="580397"/>
          </a:xfrm>
        </p:spPr>
        <p:txBody>
          <a:bodyPr/>
          <a:lstStyle/>
          <a:p>
            <a:r>
              <a:rPr lang="fr-FR" dirty="0"/>
              <a:t>Déroulement de l’audit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56610E-A07A-4FB1-8963-35D9293FC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Troisième demi-journée </a:t>
            </a:r>
          </a:p>
          <a:p>
            <a:pPr lvl="1"/>
            <a:r>
              <a:rPr lang="fr-FR" dirty="0"/>
              <a:t>Présentes : Anne-Béatrice,  Anne-Hélène, Harmony </a:t>
            </a:r>
          </a:p>
          <a:p>
            <a:pPr lvl="1"/>
            <a:r>
              <a:rPr lang="fr-FR" dirty="0"/>
              <a:t>Idem deuxième demi-journée et fin du référentiel OF</a:t>
            </a:r>
          </a:p>
          <a:p>
            <a:r>
              <a:rPr lang="fr-FR" dirty="0"/>
              <a:t>Quatrième demi-journée</a:t>
            </a:r>
          </a:p>
          <a:p>
            <a:pPr lvl="1"/>
            <a:r>
              <a:rPr lang="fr-FR" dirty="0"/>
              <a:t>Présentes : Anne-Hélène, Harmony</a:t>
            </a:r>
          </a:p>
          <a:p>
            <a:pPr lvl="1"/>
            <a:r>
              <a:rPr lang="fr-FR" dirty="0"/>
              <a:t>Revue des indicateurs spécial BC puis spécial VAE</a:t>
            </a:r>
          </a:p>
          <a:p>
            <a:pPr lvl="1"/>
            <a:r>
              <a:rPr lang="fr-FR" dirty="0"/>
              <a:t>Audit conclu par une lecture à voix de la synthèse globale de l’auditrice (présentation + forces et faiblesses de la structure)</a:t>
            </a:r>
          </a:p>
          <a:p>
            <a:pPr lvl="1"/>
            <a:r>
              <a:rPr lang="fr-FR" dirty="0"/>
              <a:t>Retours sur les indicateurs </a:t>
            </a:r>
            <a:r>
              <a:rPr lang="fr-FR"/>
              <a:t>à améliorer pour la suite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3893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A57E02-CEA0-42F2-8FAE-E4BC48D02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1221770"/>
            <a:ext cx="9603275" cy="580397"/>
          </a:xfrm>
        </p:spPr>
        <p:txBody>
          <a:bodyPr/>
          <a:lstStyle/>
          <a:p>
            <a:r>
              <a:rPr lang="fr-FR" dirty="0"/>
              <a:t>Retour global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56610E-A07A-4FB1-8963-35D9293FC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Auditrice qui a compris notre fonctionnement</a:t>
            </a:r>
          </a:p>
          <a:p>
            <a:r>
              <a:rPr lang="fr-FR" dirty="0"/>
              <a:t>Insistance sur le fait que ce soit Odyssée qui est certifié et non les formations</a:t>
            </a:r>
          </a:p>
          <a:p>
            <a:pPr lvl="1"/>
            <a:r>
              <a:rPr lang="fr-FR" dirty="0"/>
              <a:t>Intitulé + logo </a:t>
            </a:r>
            <a:r>
              <a:rPr lang="fr-FR" dirty="0" err="1"/>
              <a:t>qualiopi</a:t>
            </a:r>
            <a:r>
              <a:rPr lang="fr-FR" dirty="0"/>
              <a:t> doivent être </a:t>
            </a:r>
            <a:r>
              <a:rPr lang="fr-FR" b="1" dirty="0"/>
              <a:t>utilisés uniquement avec logo d’Odyssée </a:t>
            </a:r>
            <a:r>
              <a:rPr lang="fr-FR" dirty="0"/>
              <a:t>(Attention aux contrôles)</a:t>
            </a:r>
          </a:p>
          <a:p>
            <a:r>
              <a:rPr lang="fr-FR" dirty="0"/>
              <a:t>Rappel : si l’</a:t>
            </a:r>
            <a:r>
              <a:rPr lang="fr-FR" dirty="0" err="1"/>
              <a:t>un.e</a:t>
            </a:r>
            <a:r>
              <a:rPr lang="fr-FR" dirty="0"/>
              <a:t> d’entre nous fait défaut c’est tout l’OF qui est mis en cause</a:t>
            </a:r>
          </a:p>
          <a:p>
            <a:r>
              <a:rPr lang="fr-FR" dirty="0"/>
              <a:t>Outils conformes pour les prochains audits</a:t>
            </a:r>
          </a:p>
        </p:txBody>
      </p:sp>
    </p:spTree>
    <p:extLst>
      <p:ext uri="{BB962C8B-B14F-4D97-AF65-F5344CB8AC3E}">
        <p14:creationId xmlns:p14="http://schemas.microsoft.com/office/powerpoint/2010/main" val="728382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A57E02-CEA0-42F2-8FAE-E4BC48D02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1204015"/>
            <a:ext cx="9603275" cy="580397"/>
          </a:xfrm>
        </p:spPr>
        <p:txBody>
          <a:bodyPr/>
          <a:lstStyle/>
          <a:p>
            <a:r>
              <a:rPr lang="fr-FR" dirty="0"/>
              <a:t>Les points de vigilance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56610E-A07A-4FB1-8963-35D9293FC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Evaluation à chaud </a:t>
            </a:r>
          </a:p>
          <a:p>
            <a:pPr lvl="1"/>
            <a:r>
              <a:rPr lang="fr-FR" dirty="0"/>
              <a:t>en fin de formation et non à l’issue de</a:t>
            </a:r>
          </a:p>
          <a:p>
            <a:pPr lvl="1"/>
            <a:r>
              <a:rPr lang="fr-FR" dirty="0"/>
              <a:t>Questionnaires remplis avant la fin de la session</a:t>
            </a:r>
          </a:p>
          <a:p>
            <a:pPr lvl="1"/>
            <a:r>
              <a:rPr lang="fr-FR" dirty="0"/>
              <a:t>Proposition : ne pas fournir d’attestation tant que le questionnaire n’a pas été validé</a:t>
            </a:r>
          </a:p>
          <a:p>
            <a:pPr lvl="1"/>
            <a:r>
              <a:rPr lang="fr-FR" dirty="0"/>
              <a:t>A envoyer le jour même et à remplir sur le téléphone ? + prévoir solution autre si besoin</a:t>
            </a:r>
          </a:p>
          <a:p>
            <a:pPr lvl="1"/>
            <a:r>
              <a:rPr lang="fr-FR" dirty="0"/>
              <a:t>Redéfinir l’évaluation à 4 étoiles pour qu’elle ait du sens</a:t>
            </a:r>
          </a:p>
          <a:p>
            <a:r>
              <a:rPr lang="fr-FR" dirty="0"/>
              <a:t>Evaluation à froid</a:t>
            </a:r>
          </a:p>
          <a:p>
            <a:pPr lvl="1"/>
            <a:r>
              <a:rPr lang="fr-FR" dirty="0"/>
              <a:t>Peut être faite à l’oral avec le client si besoin</a:t>
            </a:r>
          </a:p>
          <a:p>
            <a:pPr lvl="1"/>
            <a:r>
              <a:rPr lang="fr-FR" dirty="0"/>
              <a:t>Quelle modalité sur le Formadmin ?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8243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A57E02-CEA0-42F2-8FAE-E4BC48D02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1221770"/>
            <a:ext cx="9603275" cy="580397"/>
          </a:xfrm>
        </p:spPr>
        <p:txBody>
          <a:bodyPr/>
          <a:lstStyle/>
          <a:p>
            <a:r>
              <a:rPr lang="fr-FR" dirty="0"/>
              <a:t>Les points de vigilance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56610E-A07A-4FB1-8963-35D9293FC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620498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Sur le quantitatif</a:t>
            </a:r>
          </a:p>
          <a:p>
            <a:pPr lvl="1"/>
            <a:r>
              <a:rPr lang="fr-FR" dirty="0"/>
              <a:t>Pouvoir de retrouver les taux de réussite, nombre de stagiaires (ok), taux de satisfaction</a:t>
            </a:r>
          </a:p>
          <a:p>
            <a:pPr lvl="1"/>
            <a:r>
              <a:rPr lang="fr-FR" dirty="0"/>
              <a:t>Prévoir de les intégrer au site internet / A renouveler chaque année (</a:t>
            </a:r>
            <a:r>
              <a:rPr lang="fr-FR" i="1" dirty="0"/>
              <a:t>séminaire d’été/d’hiver?</a:t>
            </a:r>
            <a:r>
              <a:rPr lang="fr-FR" dirty="0"/>
              <a:t>)</a:t>
            </a:r>
          </a:p>
          <a:p>
            <a:pPr lvl="1"/>
            <a:r>
              <a:rPr lang="fr-FR" dirty="0"/>
              <a:t>Faire évoluer Formadmin en ce sens</a:t>
            </a:r>
          </a:p>
          <a:p>
            <a:r>
              <a:rPr lang="fr-FR" dirty="0"/>
              <a:t>L’utilisation des outils vierges</a:t>
            </a:r>
          </a:p>
          <a:p>
            <a:pPr lvl="1"/>
            <a:r>
              <a:rPr lang="fr-FR" dirty="0"/>
              <a:t>Outils à dater et versionner</a:t>
            </a:r>
          </a:p>
          <a:p>
            <a:pPr lvl="1"/>
            <a:r>
              <a:rPr lang="fr-FR" dirty="0"/>
              <a:t>Télécharger les outils via le Yeswiki/base de données qui doit être toujours à jour des dernières versions</a:t>
            </a:r>
          </a:p>
          <a:p>
            <a:pPr lvl="1"/>
            <a:r>
              <a:rPr lang="fr-FR" dirty="0"/>
              <a:t>Figer les documents pour permettre uniquement la modification de certains espaces </a:t>
            </a:r>
            <a:r>
              <a:rPr lang="fr-FR" i="1" dirty="0"/>
              <a:t>(je ne sais pas faire)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5548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A57E02-CEA0-42F2-8FAE-E4BC48D02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1221770"/>
            <a:ext cx="9603275" cy="580397"/>
          </a:xfrm>
        </p:spPr>
        <p:txBody>
          <a:bodyPr/>
          <a:lstStyle/>
          <a:p>
            <a:r>
              <a:rPr lang="fr-FR" dirty="0"/>
              <a:t>Les points de vigilance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56610E-A07A-4FB1-8963-35D9293FC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293115"/>
          </a:xfrm>
        </p:spPr>
        <p:txBody>
          <a:bodyPr>
            <a:normAutofit/>
          </a:bodyPr>
          <a:lstStyle/>
          <a:p>
            <a:r>
              <a:rPr lang="fr-FR" dirty="0"/>
              <a:t>Ajouter un indicateur quantitatif sur le nombre de PSH accompagnées</a:t>
            </a:r>
          </a:p>
          <a:p>
            <a:pPr lvl="1"/>
            <a:r>
              <a:rPr lang="fr-FR" dirty="0"/>
              <a:t>Faire évoluer Formadmin en ce sens</a:t>
            </a:r>
          </a:p>
          <a:p>
            <a:r>
              <a:rPr lang="fr-FR" dirty="0"/>
              <a:t>Créer un document pour attester que le stagiaire a reçu le livret d’accueil, le règlement intérieur et le droit de retrait RGPD</a:t>
            </a:r>
          </a:p>
          <a:p>
            <a:r>
              <a:rPr lang="fr-FR" dirty="0"/>
              <a:t>Le DUERP doit être remis à jour chaque année </a:t>
            </a:r>
          </a:p>
          <a:p>
            <a:r>
              <a:rPr lang="fr-FR" dirty="0"/>
              <a:t>Les supports pédagogiques des </a:t>
            </a:r>
            <a:r>
              <a:rPr lang="fr-FR" dirty="0" err="1"/>
              <a:t>formateurs.trices</a:t>
            </a:r>
            <a:r>
              <a:rPr lang="fr-FR" dirty="0"/>
              <a:t> doivent être datés et versionnés. (permet le suivi de la veille)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0750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A57E02-CEA0-42F2-8FAE-E4BC48D02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1221770"/>
            <a:ext cx="9603275" cy="580397"/>
          </a:xfrm>
        </p:spPr>
        <p:txBody>
          <a:bodyPr/>
          <a:lstStyle/>
          <a:p>
            <a:r>
              <a:rPr lang="fr-FR" dirty="0"/>
              <a:t>Les points de vigilance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56610E-A07A-4FB1-8963-35D9293FC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79041"/>
          </a:xfrm>
        </p:spPr>
        <p:txBody>
          <a:bodyPr>
            <a:normAutofit/>
          </a:bodyPr>
          <a:lstStyle/>
          <a:p>
            <a:r>
              <a:rPr lang="fr-FR" dirty="0"/>
              <a:t>Gestion des compétences</a:t>
            </a:r>
          </a:p>
          <a:p>
            <a:pPr lvl="1"/>
            <a:r>
              <a:rPr lang="fr-FR" dirty="0"/>
              <a:t>Etablir les compétences d’un formateur/d’un entrepreneur pour permettre une auto-évaluation de chacun </a:t>
            </a:r>
          </a:p>
          <a:p>
            <a:pPr lvl="2"/>
            <a:r>
              <a:rPr lang="fr-FR" dirty="0"/>
              <a:t>Pour définir sa propre stratégie de développement des compétences</a:t>
            </a:r>
          </a:p>
          <a:p>
            <a:pPr lvl="2"/>
            <a:r>
              <a:rPr lang="fr-FR" dirty="0"/>
              <a:t>Facilite la description de la veille métier et la justifier</a:t>
            </a:r>
          </a:p>
          <a:p>
            <a:pPr lvl="1"/>
            <a:r>
              <a:rPr lang="fr-FR" dirty="0"/>
              <a:t>Collecter les données globales permet à l’OF de définir une matrice des compétences et des besoins en formation</a:t>
            </a:r>
          </a:p>
          <a:p>
            <a:pPr lvl="1"/>
            <a:r>
              <a:rPr lang="fr-FR" dirty="0"/>
              <a:t>Préconisation d’avoir une visibilité sur deux visions stratégiques du développement des compétences : niveau micro et niveau macro</a:t>
            </a:r>
          </a:p>
          <a:p>
            <a:pPr lvl="1"/>
            <a:r>
              <a:rPr lang="fr-FR" dirty="0"/>
              <a:t>Avoir un bilan annuel pour chaque formateur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257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A57E02-CEA0-42F2-8FAE-E4BC48D02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1221770"/>
            <a:ext cx="9603275" cy="580397"/>
          </a:xfrm>
        </p:spPr>
        <p:txBody>
          <a:bodyPr/>
          <a:lstStyle/>
          <a:p>
            <a:r>
              <a:rPr lang="fr-FR" dirty="0"/>
              <a:t>Les points de vigilance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56610E-A07A-4FB1-8963-35D9293FC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79041"/>
          </a:xfrm>
        </p:spPr>
        <p:txBody>
          <a:bodyPr>
            <a:normAutofit lnSpcReduction="10000"/>
          </a:bodyPr>
          <a:lstStyle/>
          <a:p>
            <a:r>
              <a:rPr lang="fr-FR" dirty="0"/>
              <a:t>La veille </a:t>
            </a:r>
          </a:p>
          <a:p>
            <a:pPr lvl="1"/>
            <a:r>
              <a:rPr lang="fr-FR" dirty="0"/>
              <a:t>Décrire uniquement les veilles qui ont permis d’effectuer un changement ou des modifications sur les différents plans (organisationnel/pédagogique)</a:t>
            </a:r>
          </a:p>
          <a:p>
            <a:pPr lvl="1"/>
            <a:r>
              <a:rPr lang="fr-FR" dirty="0"/>
              <a:t>Pas besoin d’en avoir 20 par an</a:t>
            </a:r>
          </a:p>
          <a:p>
            <a:r>
              <a:rPr lang="fr-FR" dirty="0"/>
              <a:t>Les axes d’améliorations : simplification de la procédure 11</a:t>
            </a:r>
          </a:p>
          <a:p>
            <a:pPr lvl="1"/>
            <a:r>
              <a:rPr lang="fr-FR" dirty="0"/>
              <a:t>Centraliser et faire la restitution des réclamations de chacun</a:t>
            </a:r>
          </a:p>
          <a:p>
            <a:pPr lvl="1"/>
            <a:r>
              <a:rPr lang="fr-FR" dirty="0"/>
              <a:t>Chaque formateur doit également centraliser les réclamations des stagiaires/clients</a:t>
            </a:r>
          </a:p>
          <a:p>
            <a:pPr lvl="1"/>
            <a:r>
              <a:rPr lang="fr-FR" dirty="0"/>
              <a:t>Pour chaque réclamation définir si les causes sont externes ou internes et prévoir un plan d’action si besoin</a:t>
            </a:r>
          </a:p>
          <a:p>
            <a:pPr lvl="1"/>
            <a:r>
              <a:rPr lang="fr-FR" dirty="0"/>
              <a:t>Utiliser le Formadmin pour cet axe : à utiliser correctement/besoin de le faire évoluer ?</a:t>
            </a:r>
          </a:p>
        </p:txBody>
      </p:sp>
    </p:spTree>
    <p:extLst>
      <p:ext uri="{BB962C8B-B14F-4D97-AF65-F5344CB8AC3E}">
        <p14:creationId xmlns:p14="http://schemas.microsoft.com/office/powerpoint/2010/main" val="2467155530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Personnalisé 1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344B95"/>
      </a:accent1>
      <a:accent2>
        <a:srgbClr val="9C3562"/>
      </a:accent2>
      <a:accent3>
        <a:srgbClr val="D4DBF0"/>
      </a:accent3>
      <a:accent4>
        <a:srgbClr val="EFD1E0"/>
      </a:accent4>
      <a:accent5>
        <a:srgbClr val="586EA6"/>
      </a:accent5>
      <a:accent6>
        <a:srgbClr val="6892A0"/>
      </a:accent6>
      <a:hlink>
        <a:srgbClr val="9C3562"/>
      </a:hlink>
      <a:folHlink>
        <a:srgbClr val="D4DBF0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877</TotalTime>
  <Words>1062</Words>
  <Application>Microsoft Office PowerPoint</Application>
  <PresentationFormat>Grand écran</PresentationFormat>
  <Paragraphs>111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9" baseType="lpstr">
      <vt:lpstr>Arial</vt:lpstr>
      <vt:lpstr>Calibri</vt:lpstr>
      <vt:lpstr>Gill Sans MT</vt:lpstr>
      <vt:lpstr>Galerie</vt:lpstr>
      <vt:lpstr>Retour audit qualiopi</vt:lpstr>
      <vt:lpstr>Déroulement de l’audit</vt:lpstr>
      <vt:lpstr>Déroulement de l’audit</vt:lpstr>
      <vt:lpstr>Retour global</vt:lpstr>
      <vt:lpstr>Les points de vigilance</vt:lpstr>
      <vt:lpstr>Les points de vigilance</vt:lpstr>
      <vt:lpstr>Les points de vigilance</vt:lpstr>
      <vt:lpstr>Les points de vigilance</vt:lpstr>
      <vt:lpstr>Les points de vigilance</vt:lpstr>
      <vt:lpstr>Les points de vigilance</vt:lpstr>
      <vt:lpstr>Les points de vigilance</vt:lpstr>
      <vt:lpstr>Conclusions de l’auditrice par indicateurs</vt:lpstr>
      <vt:lpstr>Conclusions de l’auditrice par indicateurs</vt:lpstr>
      <vt:lpstr>Prochain audit</vt:lpstr>
      <vt:lpstr>Les points formadmin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 QUALIOPI</dc:title>
  <dc:creator>ODYSSEE CREATION</dc:creator>
  <cp:lastModifiedBy>ODYSSEE CREATION</cp:lastModifiedBy>
  <cp:revision>61</cp:revision>
  <dcterms:created xsi:type="dcterms:W3CDTF">2021-06-29T08:26:41Z</dcterms:created>
  <dcterms:modified xsi:type="dcterms:W3CDTF">2021-09-06T14:37:24Z</dcterms:modified>
</cp:coreProperties>
</file>