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9"/>
  </p:notesMasterIdLst>
  <p:handoutMasterIdLst>
    <p:handoutMasterId r:id="rId50"/>
  </p:handoutMasterIdLst>
  <p:sldIdLst>
    <p:sldId id="256" r:id="rId2"/>
    <p:sldId id="267" r:id="rId3"/>
    <p:sldId id="257" r:id="rId4"/>
    <p:sldId id="269" r:id="rId5"/>
    <p:sldId id="268" r:id="rId6"/>
    <p:sldId id="258" r:id="rId7"/>
    <p:sldId id="259" r:id="rId8"/>
    <p:sldId id="260" r:id="rId9"/>
    <p:sldId id="261" r:id="rId10"/>
    <p:sldId id="262" r:id="rId11"/>
    <p:sldId id="264" r:id="rId12"/>
    <p:sldId id="265" r:id="rId13"/>
    <p:sldId id="266" r:id="rId14"/>
    <p:sldId id="270" r:id="rId15"/>
    <p:sldId id="279" r:id="rId16"/>
    <p:sldId id="263" r:id="rId17"/>
    <p:sldId id="271" r:id="rId18"/>
    <p:sldId id="272" r:id="rId19"/>
    <p:sldId id="273" r:id="rId20"/>
    <p:sldId id="274" r:id="rId21"/>
    <p:sldId id="276" r:id="rId22"/>
    <p:sldId id="275" r:id="rId23"/>
    <p:sldId id="288" r:id="rId24"/>
    <p:sldId id="277" r:id="rId25"/>
    <p:sldId id="289" r:id="rId26"/>
    <p:sldId id="292" r:id="rId27"/>
    <p:sldId id="293" r:id="rId28"/>
    <p:sldId id="290" r:id="rId29"/>
    <p:sldId id="294" r:id="rId30"/>
    <p:sldId id="295" r:id="rId31"/>
    <p:sldId id="291" r:id="rId32"/>
    <p:sldId id="278" r:id="rId33"/>
    <p:sldId id="296" r:id="rId34"/>
    <p:sldId id="280" r:id="rId35"/>
    <p:sldId id="281" r:id="rId36"/>
    <p:sldId id="282" r:id="rId37"/>
    <p:sldId id="283" r:id="rId38"/>
    <p:sldId id="284" r:id="rId39"/>
    <p:sldId id="285" r:id="rId40"/>
    <p:sldId id="286" r:id="rId41"/>
    <p:sldId id="287" r:id="rId42"/>
    <p:sldId id="297" r:id="rId43"/>
    <p:sldId id="301" r:id="rId44"/>
    <p:sldId id="298" r:id="rId45"/>
    <p:sldId id="299" r:id="rId46"/>
    <p:sldId id="300" r:id="rId47"/>
    <p:sldId id="302"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45D5301A-9C83-4B47-BDE0-A5B2C2507803}">
          <p14:sldIdLst>
            <p14:sldId id="256"/>
            <p14:sldId id="267"/>
            <p14:sldId id="257"/>
            <p14:sldId id="269"/>
            <p14:sldId id="268"/>
            <p14:sldId id="258"/>
            <p14:sldId id="259"/>
            <p14:sldId id="260"/>
            <p14:sldId id="261"/>
            <p14:sldId id="262"/>
            <p14:sldId id="264"/>
            <p14:sldId id="265"/>
            <p14:sldId id="266"/>
            <p14:sldId id="270"/>
            <p14:sldId id="279"/>
            <p14:sldId id="263"/>
            <p14:sldId id="271"/>
            <p14:sldId id="272"/>
            <p14:sldId id="273"/>
            <p14:sldId id="274"/>
            <p14:sldId id="276"/>
            <p14:sldId id="275"/>
            <p14:sldId id="288"/>
            <p14:sldId id="277"/>
            <p14:sldId id="289"/>
            <p14:sldId id="292"/>
            <p14:sldId id="293"/>
            <p14:sldId id="290"/>
            <p14:sldId id="294"/>
            <p14:sldId id="295"/>
            <p14:sldId id="291"/>
            <p14:sldId id="278"/>
            <p14:sldId id="296"/>
            <p14:sldId id="280"/>
            <p14:sldId id="281"/>
            <p14:sldId id="282"/>
            <p14:sldId id="283"/>
            <p14:sldId id="284"/>
            <p14:sldId id="285"/>
            <p14:sldId id="286"/>
            <p14:sldId id="287"/>
            <p14:sldId id="297"/>
            <p14:sldId id="301"/>
            <p14:sldId id="298"/>
            <p14:sldId id="299"/>
            <p14:sldId id="300"/>
            <p14:sldId id="30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385" autoAdjust="0"/>
    <p:restoredTop sz="94221" autoAdjust="0"/>
  </p:normalViewPr>
  <p:slideViewPr>
    <p:cSldViewPr snapToGrid="0">
      <p:cViewPr varScale="1">
        <p:scale>
          <a:sx n="81" d="100"/>
          <a:sy n="81" d="100"/>
        </p:scale>
        <p:origin x="230" y="48"/>
      </p:cViewPr>
      <p:guideLst/>
    </p:cSldViewPr>
  </p:slideViewPr>
  <p:outlineViewPr>
    <p:cViewPr>
      <p:scale>
        <a:sx n="33" d="100"/>
        <a:sy n="33" d="100"/>
      </p:scale>
      <p:origin x="0" y="-168"/>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Lst>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5" d="100"/>
          <a:sy n="6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3" Type="http://schemas.openxmlformats.org/officeDocument/2006/relationships/slide" Target="slides/slide13.xml"/><Relationship Id="rId18" Type="http://schemas.openxmlformats.org/officeDocument/2006/relationships/slide" Target="slides/slide18.xml"/><Relationship Id="rId26" Type="http://schemas.openxmlformats.org/officeDocument/2006/relationships/slide" Target="slides/slide26.xml"/><Relationship Id="rId39" Type="http://schemas.openxmlformats.org/officeDocument/2006/relationships/slide" Target="slides/slide39.xml"/><Relationship Id="rId21" Type="http://schemas.openxmlformats.org/officeDocument/2006/relationships/slide" Target="slides/slide21.xml"/><Relationship Id="rId34" Type="http://schemas.openxmlformats.org/officeDocument/2006/relationships/slide" Target="slides/slide34.xml"/><Relationship Id="rId42" Type="http://schemas.openxmlformats.org/officeDocument/2006/relationships/slide" Target="slides/slide42.xml"/><Relationship Id="rId7" Type="http://schemas.openxmlformats.org/officeDocument/2006/relationships/slide" Target="slides/slide7.xml"/><Relationship Id="rId2" Type="http://schemas.openxmlformats.org/officeDocument/2006/relationships/slide" Target="slides/slide2.xml"/><Relationship Id="rId16" Type="http://schemas.openxmlformats.org/officeDocument/2006/relationships/slide" Target="slides/slide16.xml"/><Relationship Id="rId29" Type="http://schemas.openxmlformats.org/officeDocument/2006/relationships/slide" Target="slides/slide29.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24" Type="http://schemas.openxmlformats.org/officeDocument/2006/relationships/slide" Target="slides/slide24.xml"/><Relationship Id="rId32" Type="http://schemas.openxmlformats.org/officeDocument/2006/relationships/slide" Target="slides/slide32.xml"/><Relationship Id="rId37" Type="http://schemas.openxmlformats.org/officeDocument/2006/relationships/slide" Target="slides/slide37.xml"/><Relationship Id="rId40" Type="http://schemas.openxmlformats.org/officeDocument/2006/relationships/slide" Target="slides/slide40.xml"/><Relationship Id="rId45" Type="http://schemas.openxmlformats.org/officeDocument/2006/relationships/slide" Target="slides/slide46.xml"/><Relationship Id="rId5" Type="http://schemas.openxmlformats.org/officeDocument/2006/relationships/slide" Target="slides/slide5.xml"/><Relationship Id="rId15" Type="http://schemas.openxmlformats.org/officeDocument/2006/relationships/slide" Target="slides/slide15.xml"/><Relationship Id="rId23" Type="http://schemas.openxmlformats.org/officeDocument/2006/relationships/slide" Target="slides/slide23.xml"/><Relationship Id="rId28" Type="http://schemas.openxmlformats.org/officeDocument/2006/relationships/slide" Target="slides/slide28.xml"/><Relationship Id="rId36" Type="http://schemas.openxmlformats.org/officeDocument/2006/relationships/slide" Target="slides/slide36.xml"/><Relationship Id="rId10" Type="http://schemas.openxmlformats.org/officeDocument/2006/relationships/slide" Target="slides/slide10.xml"/><Relationship Id="rId19" Type="http://schemas.openxmlformats.org/officeDocument/2006/relationships/slide" Target="slides/slide19.xml"/><Relationship Id="rId31" Type="http://schemas.openxmlformats.org/officeDocument/2006/relationships/slide" Target="slides/slide31.xml"/><Relationship Id="rId44" Type="http://schemas.openxmlformats.org/officeDocument/2006/relationships/slide" Target="slides/slide45.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4.xml"/><Relationship Id="rId22" Type="http://schemas.openxmlformats.org/officeDocument/2006/relationships/slide" Target="slides/slide22.xml"/><Relationship Id="rId27" Type="http://schemas.openxmlformats.org/officeDocument/2006/relationships/slide" Target="slides/slide27.xml"/><Relationship Id="rId30" Type="http://schemas.openxmlformats.org/officeDocument/2006/relationships/slide" Target="slides/slide30.xml"/><Relationship Id="rId35" Type="http://schemas.openxmlformats.org/officeDocument/2006/relationships/slide" Target="slides/slide35.xml"/><Relationship Id="rId43" Type="http://schemas.openxmlformats.org/officeDocument/2006/relationships/slide" Target="slides/slide44.xml"/><Relationship Id="rId8" Type="http://schemas.openxmlformats.org/officeDocument/2006/relationships/slide" Target="slides/slide8.xml"/><Relationship Id="rId3" Type="http://schemas.openxmlformats.org/officeDocument/2006/relationships/slide" Target="slides/slide3.xml"/><Relationship Id="rId12" Type="http://schemas.openxmlformats.org/officeDocument/2006/relationships/slide" Target="slides/slide12.xml"/><Relationship Id="rId17" Type="http://schemas.openxmlformats.org/officeDocument/2006/relationships/slide" Target="slides/slide17.xml"/><Relationship Id="rId25" Type="http://schemas.openxmlformats.org/officeDocument/2006/relationships/slide" Target="slides/slide25.xml"/><Relationship Id="rId33" Type="http://schemas.openxmlformats.org/officeDocument/2006/relationships/slide" Target="slides/slide33.xml"/><Relationship Id="rId38" Type="http://schemas.openxmlformats.org/officeDocument/2006/relationships/slide" Target="slides/slide38.xml"/><Relationship Id="rId20" Type="http://schemas.openxmlformats.org/officeDocument/2006/relationships/slide" Target="slides/slide20.xml"/><Relationship Id="rId41" Type="http://schemas.openxmlformats.org/officeDocument/2006/relationships/slide" Target="slides/slide4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6F1FC917-4A5A-4E74-B4A6-89D6699F96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1B495ADD-7DF6-472A-8A97-B8E3DC4A89A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1C565BB-B0C1-44A3-AEB3-30C5BFFC96F9}" type="datetimeFigureOut">
              <a:rPr lang="fr-FR" smtClean="0"/>
              <a:t>14/06/2021</a:t>
            </a:fld>
            <a:endParaRPr lang="fr-FR"/>
          </a:p>
        </p:txBody>
      </p:sp>
      <p:sp>
        <p:nvSpPr>
          <p:cNvPr id="4" name="Espace réservé du pied de page 3">
            <a:extLst>
              <a:ext uri="{FF2B5EF4-FFF2-40B4-BE49-F238E27FC236}">
                <a16:creationId xmlns:a16="http://schemas.microsoft.com/office/drawing/2014/main" id="{13268982-0E3C-40A0-A0DA-A9F936BC1C7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7A39C2C0-FB72-458F-9FBF-551A9C9BEEB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2449D1-5700-4475-9872-CDBA56134C7B}" type="slidenum">
              <a:rPr lang="fr-FR" smtClean="0"/>
              <a:t>‹N°›</a:t>
            </a:fld>
            <a:endParaRPr lang="fr-FR"/>
          </a:p>
        </p:txBody>
      </p:sp>
    </p:spTree>
    <p:extLst>
      <p:ext uri="{BB962C8B-B14F-4D97-AF65-F5344CB8AC3E}">
        <p14:creationId xmlns:p14="http://schemas.microsoft.com/office/powerpoint/2010/main" val="256557034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F4DDFF-2C79-40BA-9E98-F6261D15727D}" type="datetimeFigureOut">
              <a:rPr lang="fr-FR" smtClean="0"/>
              <a:t>14/06/2021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35573D-AC29-418B-B13B-1B80BD52EF15}" type="slidenum">
              <a:rPr lang="fr-FR" smtClean="0"/>
              <a:t>‹N°›</a:t>
            </a:fld>
            <a:endParaRPr lang="fr-FR"/>
          </a:p>
        </p:txBody>
      </p:sp>
    </p:spTree>
    <p:extLst>
      <p:ext uri="{BB962C8B-B14F-4D97-AF65-F5344CB8AC3E}">
        <p14:creationId xmlns:p14="http://schemas.microsoft.com/office/powerpoint/2010/main" val="205699596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pied de page 3"/>
          <p:cNvSpPr>
            <a:spLocks noGrp="1"/>
          </p:cNvSpPr>
          <p:nvPr>
            <p:ph type="ftr" sz="quarter" idx="4"/>
          </p:nvPr>
        </p:nvSpPr>
        <p:spPr/>
        <p:txBody>
          <a:bodyPr/>
          <a:lstStyle/>
          <a:p>
            <a:endParaRPr lang="fr-FR"/>
          </a:p>
        </p:txBody>
      </p:sp>
      <p:sp>
        <p:nvSpPr>
          <p:cNvPr id="5" name="Espace réservé du numéro de diapositive 4"/>
          <p:cNvSpPr>
            <a:spLocks noGrp="1"/>
          </p:cNvSpPr>
          <p:nvPr>
            <p:ph type="sldNum" sz="quarter" idx="5"/>
          </p:nvPr>
        </p:nvSpPr>
        <p:spPr/>
        <p:txBody>
          <a:bodyPr/>
          <a:lstStyle/>
          <a:p>
            <a:fld id="{BE35573D-AC29-418B-B13B-1B80BD52EF15}" type="slidenum">
              <a:rPr lang="fr-FR" smtClean="0"/>
              <a:t>2</a:t>
            </a:fld>
            <a:endParaRPr lang="fr-FR"/>
          </a:p>
        </p:txBody>
      </p:sp>
    </p:spTree>
    <p:extLst>
      <p:ext uri="{BB962C8B-B14F-4D97-AF65-F5344CB8AC3E}">
        <p14:creationId xmlns:p14="http://schemas.microsoft.com/office/powerpoint/2010/main" val="4025578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493105" y="802298"/>
            <a:ext cx="8561747" cy="2541431"/>
          </a:xfrm>
        </p:spPr>
        <p:txBody>
          <a:bodyPr bIns="0" anchor="b">
            <a:normAutofit/>
          </a:bodyPr>
          <a:lstStyle>
            <a:lvl1pPr algn="l">
              <a:defRPr sz="6600"/>
            </a:lvl1pPr>
          </a:lstStyle>
          <a:p>
            <a:r>
              <a:rPr lang="fr-FR"/>
              <a:t>Modifiez le style du titre</a:t>
            </a:r>
            <a:endParaRPr lang="en-US" dirty="0"/>
          </a:p>
        </p:txBody>
      </p:sp>
      <p:sp>
        <p:nvSpPr>
          <p:cNvPr id="3" name="Subtitle 2"/>
          <p:cNvSpPr>
            <a:spLocks noGrp="1"/>
          </p:cNvSpPr>
          <p:nvPr>
            <p:ph type="subTitle" idx="1"/>
          </p:nvPr>
        </p:nvSpPr>
        <p:spPr>
          <a:xfrm>
            <a:off x="2493106" y="3531204"/>
            <a:ext cx="8561746"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F162E3E8-89FA-4646-971D-7E0E3C5B30CC}" type="datetime1">
              <a:rPr lang="en-US" smtClean="0"/>
              <a:t>6/14/2021</a:t>
            </a:fld>
            <a:endParaRPr lang="en-US" dirty="0"/>
          </a:p>
        </p:txBody>
      </p:sp>
      <p:sp>
        <p:nvSpPr>
          <p:cNvPr id="5" name="Footer Placeholder 4"/>
          <p:cNvSpPr>
            <a:spLocks noGrp="1"/>
          </p:cNvSpPr>
          <p:nvPr>
            <p:ph type="ftr" sz="quarter" idx="11"/>
          </p:nvPr>
        </p:nvSpPr>
        <p:spPr>
          <a:xfrm>
            <a:off x="2493105" y="329307"/>
            <a:ext cx="4897310"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‹N°›</a:t>
            </a:fld>
            <a:endParaRPr lang="en-US" dirty="0"/>
          </a:p>
        </p:txBody>
      </p:sp>
      <p:cxnSp>
        <p:nvCxnSpPr>
          <p:cNvPr id="8" name="Straight Connector 7"/>
          <p:cNvCxnSpPr/>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4DAB72F-B610-403F-B516-9F6B40BCF344}" type="datetime1">
              <a:rPr lang="en-US" smtClean="0"/>
              <a:t>6/14/2021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883863"/>
            <a:ext cx="1615742" cy="4574999"/>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1534694" y="883863"/>
            <a:ext cx="7738807" cy="457499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026DAC9-5A81-481D-8E2C-B53FF59690F9}" type="datetime1">
              <a:rPr lang="en-US" smtClean="0"/>
              <a:t>6/14/2021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cxnSp>
        <p:nvCxnSpPr>
          <p:cNvPr id="8" name="Straight Connector 7"/>
          <p:cNvCxnSpPr/>
          <p:nvPr/>
        </p:nvCxnSpPr>
        <p:spPr>
          <a:xfrm flipH="1">
            <a:off x="9439111" y="719272"/>
            <a:ext cx="1615742" cy="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995D414-2B32-4B0E-84CE-419DBBCB02B1}" type="datetime1">
              <a:rPr lang="en-US" smtClean="0"/>
              <a:t>6/14/2021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534813" y="1756130"/>
            <a:ext cx="8562580" cy="1887950"/>
          </a:xfrm>
        </p:spPr>
        <p:txBody>
          <a:bodyPr anchor="b">
            <a:normAutofit/>
          </a:bodyPr>
          <a:lstStyle>
            <a:lvl1pPr algn="l">
              <a:defRPr sz="3600"/>
            </a:lvl1pPr>
          </a:lstStyle>
          <a:p>
            <a:r>
              <a:rPr lang="fr-FR"/>
              <a:t>Modifiez le style du titre</a:t>
            </a:r>
            <a:endParaRPr lang="en-US" dirty="0"/>
          </a:p>
        </p:txBody>
      </p:sp>
      <p:sp>
        <p:nvSpPr>
          <p:cNvPr id="3" name="Text Placeholder 2"/>
          <p:cNvSpPr>
            <a:spLocks noGrp="1"/>
          </p:cNvSpPr>
          <p:nvPr>
            <p:ph type="body" idx="1"/>
          </p:nvPr>
        </p:nvSpPr>
        <p:spPr>
          <a:xfrm>
            <a:off x="1534695" y="3806195"/>
            <a:ext cx="854999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3A75FF7-1B49-43B4-A002-B5785D0BC952}" type="datetime1">
              <a:rPr lang="en-US" smtClean="0"/>
              <a:t>6/14/2021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cxnSp>
        <p:nvCxnSpPr>
          <p:cNvPr id="8" name="Straight Connector 7"/>
          <p:cNvCxnSpPr/>
          <p:nvPr/>
        </p:nvCxnSpPr>
        <p:spPr>
          <a:xfrm>
            <a:off x="1371687" y="798973"/>
            <a:ext cx="0" cy="284510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889"/>
            <a:ext cx="9520157" cy="1059305"/>
          </a:xfrm>
        </p:spPr>
        <p:txBody>
          <a:bodyPr/>
          <a:lstStyle/>
          <a:p>
            <a:r>
              <a:rPr lang="fr-FR"/>
              <a:t>Modifiez le style du titre</a:t>
            </a:r>
            <a:endParaRPr lang="en-US" dirty="0"/>
          </a:p>
        </p:txBody>
      </p:sp>
      <p:sp>
        <p:nvSpPr>
          <p:cNvPr id="3" name="Content Placeholder 2"/>
          <p:cNvSpPr>
            <a:spLocks noGrp="1"/>
          </p:cNvSpPr>
          <p:nvPr>
            <p:ph sz="half" idx="1"/>
          </p:nvPr>
        </p:nvSpPr>
        <p:spPr>
          <a:xfrm>
            <a:off x="1534695" y="2010878"/>
            <a:ext cx="4608576" cy="343814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454793" y="2017343"/>
            <a:ext cx="4604130" cy="344152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C1740948-32F2-4484-8EA9-A009B78D7E38}" type="datetime1">
              <a:rPr lang="en-US" smtClean="0"/>
              <a:t>6/14/2021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cxnSp>
        <p:nvCxnSpPr>
          <p:cNvPr id="9" name="Straight Connector 8"/>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163"/>
            <a:ext cx="9520157" cy="1056319"/>
          </a:xfrm>
        </p:spPr>
        <p:txBody>
          <a:bodyPr/>
          <a:lstStyle/>
          <a:p>
            <a:r>
              <a:rPr lang="fr-FR"/>
              <a:t>Modifiez le style du titre</a:t>
            </a:r>
            <a:endParaRPr lang="en-US" dirty="0"/>
          </a:p>
        </p:txBody>
      </p:sp>
      <p:sp>
        <p:nvSpPr>
          <p:cNvPr id="3" name="Text Placeholder 2"/>
          <p:cNvSpPr>
            <a:spLocks noGrp="1"/>
          </p:cNvSpPr>
          <p:nvPr>
            <p:ph type="body" idx="1"/>
          </p:nvPr>
        </p:nvSpPr>
        <p:spPr>
          <a:xfrm>
            <a:off x="1534695" y="2019549"/>
            <a:ext cx="4608576"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534695" y="2824269"/>
            <a:ext cx="4608576" cy="26444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454791" y="2023003"/>
            <a:ext cx="4608576"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454792" y="2821491"/>
            <a:ext cx="4608576" cy="263737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F4BA7939-166A-44C8-8125-905031A600D8}" type="datetime1">
              <a:rPr lang="en-US" smtClean="0"/>
              <a:t>6/14/2021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cxnSp>
        <p:nvCxnSpPr>
          <p:cNvPr id="11" name="Straight Connector 10"/>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201AEF13-36A7-4C2A-87DC-745C2BA329FB}" type="datetime1">
              <a:rPr lang="en-US" smtClean="0"/>
              <a:t>6/14/2021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cxnSp>
        <p:nvCxnSpPr>
          <p:cNvPr id="7" name="Straight Connector 6"/>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358C7E-23ED-430A-A748-B435EE0C37B6}" type="datetime1">
              <a:rPr lang="en-US" smtClean="0"/>
              <a:t>6/14/2021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34642" y="798973"/>
            <a:ext cx="3183128" cy="2247117"/>
          </a:xfrm>
        </p:spPr>
        <p:txBody>
          <a:bodyPr anchor="b">
            <a:normAutofit/>
          </a:bodyPr>
          <a:lstStyle>
            <a:lvl1pPr algn="l">
              <a:defRPr sz="2400"/>
            </a:lvl1pPr>
          </a:lstStyle>
          <a:p>
            <a:r>
              <a:rPr lang="fr-FR"/>
              <a:t>Modifiez le style du titre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534695" y="3205491"/>
            <a:ext cx="3184989"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CCF6218-38A7-419B-8107-51426FC58D4C}" type="datetime1">
              <a:rPr lang="en-US" smtClean="0"/>
              <a:t>6/14/2021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cxnSp>
        <p:nvCxnSpPr>
          <p:cNvPr id="9" name="Straight Connector 8"/>
          <p:cNvCxnSpPr/>
          <p:nvPr/>
        </p:nvCxnSpPr>
        <p:spPr>
          <a:xfrm>
            <a:off x="1371687" y="798973"/>
            <a:ext cx="0" cy="224711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535694" y="1129513"/>
            <a:ext cx="5447840" cy="1830584"/>
          </a:xfrm>
        </p:spPr>
        <p:txBody>
          <a:bodyPr anchor="b">
            <a:normAutofit/>
          </a:bodyPr>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534695" y="3145992"/>
            <a:ext cx="5440037"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1534695" y="5469856"/>
            <a:ext cx="5440038" cy="320123"/>
          </a:xfrm>
        </p:spPr>
        <p:txBody>
          <a:bodyPr/>
          <a:lstStyle>
            <a:lvl1pPr algn="l">
              <a:defRPr/>
            </a:lvl1pPr>
          </a:lstStyle>
          <a:p>
            <a:fld id="{1422F883-E274-4B5A-B190-5027E0BB958B}" type="datetime1">
              <a:rPr lang="en-US" smtClean="0"/>
              <a:t>6/14/2021</a:t>
            </a:fld>
            <a:endParaRPr lang="en-US" dirty="0"/>
          </a:p>
        </p:txBody>
      </p:sp>
      <p:sp>
        <p:nvSpPr>
          <p:cNvPr id="6" name="Footer Placeholder 5"/>
          <p:cNvSpPr>
            <a:spLocks noGrp="1"/>
          </p:cNvSpPr>
          <p:nvPr>
            <p:ph type="ftr" sz="quarter" idx="11"/>
          </p:nvPr>
        </p:nvSpPr>
        <p:spPr>
          <a:xfrm>
            <a:off x="1534910" y="318640"/>
            <a:ext cx="5453475"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cxnSp>
        <p:nvCxnSpPr>
          <p:cNvPr id="14" name="Straight Connector 13"/>
          <p:cNvCxnSpPr/>
          <p:nvPr/>
        </p:nvCxnSpPr>
        <p:spPr>
          <a:xfrm>
            <a:off x="1371687" y="798973"/>
            <a:ext cx="0" cy="2161124"/>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ctangle 8"/>
          <p:cNvSpPr/>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srcRect t="2769" b="-2769"/>
          <a:stretch/>
        </p:blipFill>
        <p:spPr>
          <a:xfrm>
            <a:off x="0" y="6135624"/>
            <a:ext cx="12192000" cy="742950"/>
          </a:xfrm>
          <a:prstGeom prst="rect">
            <a:avLst/>
          </a:prstGeom>
        </p:spPr>
      </p:pic>
      <p:sp>
        <p:nvSpPr>
          <p:cNvPr id="2" name="Title Placeholder 1"/>
          <p:cNvSpPr>
            <a:spLocks noGrp="1"/>
          </p:cNvSpPr>
          <p:nvPr>
            <p:ph type="title"/>
          </p:nvPr>
        </p:nvSpPr>
        <p:spPr>
          <a:xfrm>
            <a:off x="1534696" y="804519"/>
            <a:ext cx="9520158" cy="1049235"/>
          </a:xfrm>
          <a:prstGeom prst="rect">
            <a:avLst/>
          </a:prstGeom>
        </p:spPr>
        <p:txBody>
          <a:bodyPr vert="horz" lIns="91440" tIns="45720" rIns="91440" bIns="45720" rtlCol="0" anchor="b">
            <a:normAutofit/>
          </a:bodyPr>
          <a:lstStyle/>
          <a:p>
            <a:r>
              <a:rPr lang="fr-FR"/>
              <a:t>Modifiez le style du titre</a:t>
            </a:r>
            <a:endParaRPr lang="en-US" dirty="0"/>
          </a:p>
        </p:txBody>
      </p:sp>
      <p:sp>
        <p:nvSpPr>
          <p:cNvPr id="3" name="Text Placeholder 2"/>
          <p:cNvSpPr>
            <a:spLocks noGrp="1"/>
          </p:cNvSpPr>
          <p:nvPr>
            <p:ph type="body" idx="1"/>
          </p:nvPr>
        </p:nvSpPr>
        <p:spPr>
          <a:xfrm>
            <a:off x="1534696" y="2015732"/>
            <a:ext cx="9520158" cy="345061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9664857B-FE14-49B1-A8F6-BFA8FFDFD072}" type="datetime1">
              <a:rPr lang="en-US" smtClean="0"/>
              <a:t>6/14/2021</a:t>
            </a:fld>
            <a:endParaRPr lang="en-US" dirty="0"/>
          </a:p>
        </p:txBody>
      </p:sp>
      <p:sp>
        <p:nvSpPr>
          <p:cNvPr id="5" name="Footer Placeholder 4"/>
          <p:cNvSpPr>
            <a:spLocks noGrp="1"/>
          </p:cNvSpPr>
          <p:nvPr>
            <p:ph type="ftr" sz="quarter" idx="3"/>
          </p:nvPr>
        </p:nvSpPr>
        <p:spPr>
          <a:xfrm>
            <a:off x="1534695" y="329307"/>
            <a:ext cx="5855719"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‹N°›</a:t>
            </a:fld>
            <a:endParaRPr lang="en-US" dirty="0"/>
          </a:p>
        </p:txBody>
      </p:sp>
      <p:cxnSp>
        <p:nvCxnSpPr>
          <p:cNvPr id="12" name="Straight Connector 11"/>
          <p:cNvCxnSpPr/>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23.xml"/><Relationship Id="rId18" Type="http://schemas.openxmlformats.org/officeDocument/2006/relationships/slide" Target="slide35.xml"/><Relationship Id="rId3" Type="http://schemas.openxmlformats.org/officeDocument/2006/relationships/slide" Target="slide3.xml"/><Relationship Id="rId21" Type="http://schemas.openxmlformats.org/officeDocument/2006/relationships/slide" Target="slide38.xml"/><Relationship Id="rId7" Type="http://schemas.openxmlformats.org/officeDocument/2006/relationships/slide" Target="slide10.xml"/><Relationship Id="rId12" Type="http://schemas.openxmlformats.org/officeDocument/2006/relationships/slide" Target="slide21.xml"/><Relationship Id="rId17" Type="http://schemas.openxmlformats.org/officeDocument/2006/relationships/slide" Target="slide34.xml"/><Relationship Id="rId2" Type="http://schemas.openxmlformats.org/officeDocument/2006/relationships/notesSlide" Target="../notesSlides/notesSlide1.xml"/><Relationship Id="rId16" Type="http://schemas.openxmlformats.org/officeDocument/2006/relationships/slide" Target="slide31.xml"/><Relationship Id="rId20" Type="http://schemas.openxmlformats.org/officeDocument/2006/relationships/slide" Target="slide37.xml"/><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18.xml"/><Relationship Id="rId5" Type="http://schemas.openxmlformats.org/officeDocument/2006/relationships/slide" Target="slide7.xml"/><Relationship Id="rId15" Type="http://schemas.openxmlformats.org/officeDocument/2006/relationships/slide" Target="slide26.xml"/><Relationship Id="rId23" Type="http://schemas.openxmlformats.org/officeDocument/2006/relationships/slide" Target="slide41.xml"/><Relationship Id="rId10" Type="http://schemas.openxmlformats.org/officeDocument/2006/relationships/slide" Target="slide17.xml"/><Relationship Id="rId19" Type="http://schemas.openxmlformats.org/officeDocument/2006/relationships/slide" Target="slide36.xml"/><Relationship Id="rId4" Type="http://schemas.openxmlformats.org/officeDocument/2006/relationships/slide" Target="slide6.xml"/><Relationship Id="rId9" Type="http://schemas.openxmlformats.org/officeDocument/2006/relationships/slide" Target="slide16.xml"/><Relationship Id="rId14" Type="http://schemas.openxmlformats.org/officeDocument/2006/relationships/slide" Target="slide25.xml"/><Relationship Id="rId22" Type="http://schemas.openxmlformats.org/officeDocument/2006/relationships/slide" Target="slide39.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39.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odyssee-creation.formadmin.fr/admin/login.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17D3B1-E847-4736-AD2F-ABEE0DECE812}"/>
              </a:ext>
            </a:extLst>
          </p:cNvPr>
          <p:cNvSpPr>
            <a:spLocks noGrp="1"/>
          </p:cNvSpPr>
          <p:nvPr>
            <p:ph type="ctrTitle"/>
          </p:nvPr>
        </p:nvSpPr>
        <p:spPr/>
        <p:txBody>
          <a:bodyPr/>
          <a:lstStyle/>
          <a:p>
            <a:r>
              <a:rPr lang="fr-FR" dirty="0"/>
              <a:t>Prendre en main </a:t>
            </a:r>
            <a:r>
              <a:rPr lang="fr-FR" dirty="0" err="1"/>
              <a:t>Formadmin</a:t>
            </a:r>
            <a:endParaRPr lang="fr-FR" dirty="0"/>
          </a:p>
        </p:txBody>
      </p:sp>
      <p:sp>
        <p:nvSpPr>
          <p:cNvPr id="3" name="Sous-titre 2">
            <a:extLst>
              <a:ext uri="{FF2B5EF4-FFF2-40B4-BE49-F238E27FC236}">
                <a16:creationId xmlns:a16="http://schemas.microsoft.com/office/drawing/2014/main" id="{2DA9E753-2716-4C5D-A8C0-ABEE507EC968}"/>
              </a:ext>
            </a:extLst>
          </p:cNvPr>
          <p:cNvSpPr>
            <a:spLocks noGrp="1"/>
          </p:cNvSpPr>
          <p:nvPr>
            <p:ph type="subTitle" idx="1"/>
          </p:nvPr>
        </p:nvSpPr>
        <p:spPr>
          <a:xfrm>
            <a:off x="2493106" y="3531204"/>
            <a:ext cx="8561746" cy="494041"/>
          </a:xfrm>
        </p:spPr>
        <p:txBody>
          <a:bodyPr/>
          <a:lstStyle/>
          <a:p>
            <a:r>
              <a:rPr lang="fr-FR" dirty="0"/>
              <a:t>logiciel de gestion de la formation professionnelle</a:t>
            </a:r>
          </a:p>
        </p:txBody>
      </p:sp>
    </p:spTree>
    <p:extLst>
      <p:ext uri="{BB962C8B-B14F-4D97-AF65-F5344CB8AC3E}">
        <p14:creationId xmlns:p14="http://schemas.microsoft.com/office/powerpoint/2010/main" val="72490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1FA572-FE3C-4E7E-AD72-0C836E734D35}"/>
              </a:ext>
            </a:extLst>
          </p:cNvPr>
          <p:cNvSpPr>
            <a:spLocks noGrp="1"/>
          </p:cNvSpPr>
          <p:nvPr>
            <p:ph type="title"/>
          </p:nvPr>
        </p:nvSpPr>
        <p:spPr/>
        <p:txBody>
          <a:bodyPr/>
          <a:lstStyle/>
          <a:p>
            <a:r>
              <a:rPr lang="fr-FR" dirty="0"/>
              <a:t>Onglet « Accueil »</a:t>
            </a:r>
          </a:p>
        </p:txBody>
      </p:sp>
      <p:sp>
        <p:nvSpPr>
          <p:cNvPr id="4" name="Espace réservé du contenu 3">
            <a:extLst>
              <a:ext uri="{FF2B5EF4-FFF2-40B4-BE49-F238E27FC236}">
                <a16:creationId xmlns:a16="http://schemas.microsoft.com/office/drawing/2014/main" id="{6DB744C8-9196-4FE0-A36A-A193E6D6786C}"/>
              </a:ext>
            </a:extLst>
          </p:cNvPr>
          <p:cNvSpPr>
            <a:spLocks noGrp="1"/>
          </p:cNvSpPr>
          <p:nvPr>
            <p:ph sz="half" idx="2"/>
          </p:nvPr>
        </p:nvSpPr>
        <p:spPr>
          <a:xfrm>
            <a:off x="6464222" y="2283148"/>
            <a:ext cx="4819664" cy="2580199"/>
          </a:xfrm>
        </p:spPr>
        <p:txBody>
          <a:bodyPr>
            <a:normAutofit/>
          </a:bodyPr>
          <a:lstStyle/>
          <a:p>
            <a:pPr algn="just">
              <a:spcAft>
                <a:spcPts val="300"/>
              </a:spcAft>
            </a:pPr>
            <a:r>
              <a:rPr lang="fr-FR" dirty="0">
                <a:effectLst/>
                <a:ea typeface="Calibri" panose="020F0502020204030204" pitchFamily="34" charset="0"/>
                <a:cs typeface="Times New Roman" panose="02020603050405020304" pitchFamily="18" charset="0"/>
              </a:rPr>
              <a:t>Sur la page d’accueil, on retrouve un résumé de toutes les informations enregistrées</a:t>
            </a:r>
          </a:p>
          <a:p>
            <a:pPr algn="just">
              <a:spcAft>
                <a:spcPts val="300"/>
              </a:spcAft>
            </a:pPr>
            <a:r>
              <a:rPr lang="fr-FR" dirty="0">
                <a:effectLst/>
                <a:ea typeface="Calibri" panose="020F0502020204030204" pitchFamily="34" charset="0"/>
                <a:cs typeface="Times New Roman" panose="02020603050405020304" pitchFamily="18" charset="0"/>
              </a:rPr>
              <a:t>En descendant sur la page, on retrouve également les actualités : les sessions à créer et les sessions à venir. </a:t>
            </a:r>
          </a:p>
          <a:p>
            <a:pPr lvl="1"/>
            <a:endParaRPr lang="fr-FR" sz="1600" dirty="0">
              <a:effectLst/>
              <a:ea typeface="Calibri" panose="020F0502020204030204" pitchFamily="34" charset="0"/>
              <a:cs typeface="Times New Roman" panose="02020603050405020304" pitchFamily="18" charset="0"/>
            </a:endParaRPr>
          </a:p>
          <a:p>
            <a:endParaRPr lang="fr-FR" dirty="0"/>
          </a:p>
        </p:txBody>
      </p:sp>
      <p:pic>
        <p:nvPicPr>
          <p:cNvPr id="8" name="Espace réservé du contenu 7">
            <a:extLst>
              <a:ext uri="{FF2B5EF4-FFF2-40B4-BE49-F238E27FC236}">
                <a16:creationId xmlns:a16="http://schemas.microsoft.com/office/drawing/2014/main" id="{F67D6AB9-0880-4449-87C9-C70ECABEFE8B}"/>
              </a:ext>
            </a:extLst>
          </p:cNvPr>
          <p:cNvPicPr>
            <a:picLocks noGrp="1" noChangeAspect="1"/>
          </p:cNvPicPr>
          <p:nvPr>
            <p:ph sz="half" idx="1"/>
          </p:nvPr>
        </p:nvPicPr>
        <p:blipFill rotWithShape="1">
          <a:blip r:embed="rId2"/>
          <a:srcRect l="1" t="12914" r="508" b="12582"/>
          <a:stretch/>
        </p:blipFill>
        <p:spPr>
          <a:xfrm>
            <a:off x="560958" y="2427399"/>
            <a:ext cx="5440577" cy="2291699"/>
          </a:xfrm>
        </p:spPr>
      </p:pic>
    </p:spTree>
    <p:extLst>
      <p:ext uri="{BB962C8B-B14F-4D97-AF65-F5344CB8AC3E}">
        <p14:creationId xmlns:p14="http://schemas.microsoft.com/office/powerpoint/2010/main" val="2000219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B95999-2A52-43C8-B310-B25D811E3647}"/>
              </a:ext>
            </a:extLst>
          </p:cNvPr>
          <p:cNvSpPr>
            <a:spLocks noGrp="1"/>
          </p:cNvSpPr>
          <p:nvPr>
            <p:ph type="title"/>
          </p:nvPr>
        </p:nvSpPr>
        <p:spPr/>
        <p:txBody>
          <a:bodyPr/>
          <a:lstStyle/>
          <a:p>
            <a:r>
              <a:rPr lang="fr-FR" dirty="0"/>
              <a:t>Créer une session de formation</a:t>
            </a:r>
          </a:p>
        </p:txBody>
      </p:sp>
      <p:sp>
        <p:nvSpPr>
          <p:cNvPr id="3" name="Espace réservé du contenu 2">
            <a:extLst>
              <a:ext uri="{FF2B5EF4-FFF2-40B4-BE49-F238E27FC236}">
                <a16:creationId xmlns:a16="http://schemas.microsoft.com/office/drawing/2014/main" id="{BD506238-3900-4134-8602-E3B6C18DD1B2}"/>
              </a:ext>
            </a:extLst>
          </p:cNvPr>
          <p:cNvSpPr>
            <a:spLocks noGrp="1"/>
          </p:cNvSpPr>
          <p:nvPr>
            <p:ph sz="half" idx="1"/>
          </p:nvPr>
        </p:nvSpPr>
        <p:spPr>
          <a:xfrm>
            <a:off x="645834" y="2497076"/>
            <a:ext cx="4359799" cy="2361046"/>
          </a:xfrm>
        </p:spPr>
        <p:txBody>
          <a:bodyPr>
            <a:normAutofit fontScale="92500" lnSpcReduction="10000"/>
          </a:bodyPr>
          <a:lstStyle/>
          <a:p>
            <a:pPr marL="0" indent="0" algn="just">
              <a:spcAft>
                <a:spcPts val="300"/>
              </a:spcAft>
              <a:buNone/>
            </a:pPr>
            <a:r>
              <a:rPr lang="fr-FR" dirty="0">
                <a:effectLst/>
                <a:ea typeface="Calibri" panose="020F0502020204030204" pitchFamily="34" charset="0"/>
                <a:cs typeface="Times New Roman" panose="02020603050405020304" pitchFamily="18" charset="0"/>
              </a:rPr>
              <a:t>Pour créer une nouvelle session de formation, on commence par créer la formation, puis le client et enfin la session. Une fois que ces deux premiers sont déjà créés, </a:t>
            </a:r>
            <a:r>
              <a:rPr lang="fr-FR" b="1" dirty="0">
                <a:effectLst/>
                <a:ea typeface="Calibri" panose="020F0502020204030204" pitchFamily="34" charset="0"/>
                <a:cs typeface="Times New Roman" panose="02020603050405020304" pitchFamily="18" charset="0"/>
              </a:rPr>
              <a:t>leurs informations sont stockées</a:t>
            </a:r>
            <a:r>
              <a:rPr lang="fr-FR" dirty="0">
                <a:effectLst/>
                <a:ea typeface="Calibri" panose="020F0502020204030204" pitchFamily="34" charset="0"/>
                <a:cs typeface="Times New Roman" panose="02020603050405020304" pitchFamily="18" charset="0"/>
              </a:rPr>
              <a:t> dans une liste que l’on peut </a:t>
            </a:r>
            <a:r>
              <a:rPr lang="fr-FR" b="1" dirty="0">
                <a:effectLst/>
                <a:ea typeface="Calibri" panose="020F0502020204030204" pitchFamily="34" charset="0"/>
                <a:cs typeface="Times New Roman" panose="02020603050405020304" pitchFamily="18" charset="0"/>
              </a:rPr>
              <a:t>réutiliser au besoin</a:t>
            </a:r>
            <a:r>
              <a:rPr lang="fr-FR" dirty="0">
                <a:effectLst/>
                <a:ea typeface="Calibri" panose="020F0502020204030204" pitchFamily="34" charset="0"/>
                <a:cs typeface="Times New Roman" panose="02020603050405020304" pitchFamily="18" charset="0"/>
              </a:rPr>
              <a:t>.</a:t>
            </a:r>
            <a:endParaRPr lang="fr-FR" dirty="0"/>
          </a:p>
        </p:txBody>
      </p:sp>
      <p:grpSp>
        <p:nvGrpSpPr>
          <p:cNvPr id="13" name="Groupe 12">
            <a:extLst>
              <a:ext uri="{FF2B5EF4-FFF2-40B4-BE49-F238E27FC236}">
                <a16:creationId xmlns:a16="http://schemas.microsoft.com/office/drawing/2014/main" id="{B8224ED9-F235-4D4A-8691-366348A505B3}"/>
              </a:ext>
            </a:extLst>
          </p:cNvPr>
          <p:cNvGrpSpPr/>
          <p:nvPr/>
        </p:nvGrpSpPr>
        <p:grpSpPr>
          <a:xfrm>
            <a:off x="5724752" y="2380636"/>
            <a:ext cx="5961695" cy="2230834"/>
            <a:chOff x="1457200" y="3123591"/>
            <a:chExt cx="9790547" cy="1395167"/>
          </a:xfrm>
        </p:grpSpPr>
        <p:sp>
          <p:nvSpPr>
            <p:cNvPr id="4" name="Flèche : droite 3">
              <a:extLst>
                <a:ext uri="{FF2B5EF4-FFF2-40B4-BE49-F238E27FC236}">
                  <a16:creationId xmlns:a16="http://schemas.microsoft.com/office/drawing/2014/main" id="{F6ABA6A6-B759-4BF3-A8A7-07E543A2A489}"/>
                </a:ext>
              </a:extLst>
            </p:cNvPr>
            <p:cNvSpPr/>
            <p:nvPr/>
          </p:nvSpPr>
          <p:spPr>
            <a:xfrm>
              <a:off x="1457200" y="3123591"/>
              <a:ext cx="2875175" cy="1395167"/>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Flèche : droite 5">
              <a:extLst>
                <a:ext uri="{FF2B5EF4-FFF2-40B4-BE49-F238E27FC236}">
                  <a16:creationId xmlns:a16="http://schemas.microsoft.com/office/drawing/2014/main" id="{54559514-E87A-48A6-9AE2-16DF784AA8C7}"/>
                </a:ext>
              </a:extLst>
            </p:cNvPr>
            <p:cNvSpPr/>
            <p:nvPr/>
          </p:nvSpPr>
          <p:spPr>
            <a:xfrm>
              <a:off x="4986780" y="3123591"/>
              <a:ext cx="2875175" cy="1395167"/>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ZoneTexte 4">
              <a:extLst>
                <a:ext uri="{FF2B5EF4-FFF2-40B4-BE49-F238E27FC236}">
                  <a16:creationId xmlns:a16="http://schemas.microsoft.com/office/drawing/2014/main" id="{D0F765AF-045B-4352-B87E-EA03ABF3C11D}"/>
                </a:ext>
              </a:extLst>
            </p:cNvPr>
            <p:cNvSpPr txBox="1"/>
            <p:nvPr/>
          </p:nvSpPr>
          <p:spPr>
            <a:xfrm>
              <a:off x="5158794" y="3636508"/>
              <a:ext cx="1743959" cy="369332"/>
            </a:xfrm>
            <a:prstGeom prst="rect">
              <a:avLst/>
            </a:prstGeom>
            <a:noFill/>
          </p:spPr>
          <p:txBody>
            <a:bodyPr wrap="square" rtlCol="0">
              <a:spAutoFit/>
            </a:bodyPr>
            <a:lstStyle/>
            <a:p>
              <a:r>
                <a:rPr lang="fr-FR" dirty="0">
                  <a:solidFill>
                    <a:schemeClr val="bg1"/>
                  </a:solidFill>
                </a:rPr>
                <a:t>Créer le client</a:t>
              </a:r>
            </a:p>
          </p:txBody>
        </p:sp>
        <p:sp>
          <p:nvSpPr>
            <p:cNvPr id="7" name="ZoneTexte 6">
              <a:extLst>
                <a:ext uri="{FF2B5EF4-FFF2-40B4-BE49-F238E27FC236}">
                  <a16:creationId xmlns:a16="http://schemas.microsoft.com/office/drawing/2014/main" id="{A4E9D226-EBFC-401B-9911-B0718B6BC39A}"/>
                </a:ext>
              </a:extLst>
            </p:cNvPr>
            <p:cNvSpPr txBox="1"/>
            <p:nvPr/>
          </p:nvSpPr>
          <p:spPr>
            <a:xfrm>
              <a:off x="1635553" y="3636508"/>
              <a:ext cx="2105319" cy="369332"/>
            </a:xfrm>
            <a:prstGeom prst="rect">
              <a:avLst/>
            </a:prstGeom>
            <a:noFill/>
          </p:spPr>
          <p:txBody>
            <a:bodyPr wrap="square" rtlCol="0">
              <a:spAutoFit/>
            </a:bodyPr>
            <a:lstStyle/>
            <a:p>
              <a:r>
                <a:rPr lang="fr-FR" dirty="0">
                  <a:solidFill>
                    <a:schemeClr val="bg1"/>
                  </a:solidFill>
                </a:rPr>
                <a:t>Créer la formation</a:t>
              </a:r>
            </a:p>
          </p:txBody>
        </p:sp>
        <p:sp>
          <p:nvSpPr>
            <p:cNvPr id="8" name="Flèche : droite 7">
              <a:extLst>
                <a:ext uri="{FF2B5EF4-FFF2-40B4-BE49-F238E27FC236}">
                  <a16:creationId xmlns:a16="http://schemas.microsoft.com/office/drawing/2014/main" id="{34B8428D-DA14-4ED2-973F-9099D87B811E}"/>
                </a:ext>
              </a:extLst>
            </p:cNvPr>
            <p:cNvSpPr/>
            <p:nvPr/>
          </p:nvSpPr>
          <p:spPr>
            <a:xfrm>
              <a:off x="8372572" y="3123591"/>
              <a:ext cx="2875175" cy="13951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ZoneTexte 8">
              <a:extLst>
                <a:ext uri="{FF2B5EF4-FFF2-40B4-BE49-F238E27FC236}">
                  <a16:creationId xmlns:a16="http://schemas.microsoft.com/office/drawing/2014/main" id="{560C4145-9650-4236-BE8E-420C5038D2C5}"/>
                </a:ext>
              </a:extLst>
            </p:cNvPr>
            <p:cNvSpPr txBox="1"/>
            <p:nvPr/>
          </p:nvSpPr>
          <p:spPr>
            <a:xfrm>
              <a:off x="8664801" y="3636508"/>
              <a:ext cx="2072329" cy="369332"/>
            </a:xfrm>
            <a:prstGeom prst="rect">
              <a:avLst/>
            </a:prstGeom>
            <a:noFill/>
          </p:spPr>
          <p:txBody>
            <a:bodyPr wrap="square" rtlCol="0">
              <a:spAutoFit/>
            </a:bodyPr>
            <a:lstStyle/>
            <a:p>
              <a:r>
                <a:rPr lang="fr-FR" dirty="0">
                  <a:solidFill>
                    <a:schemeClr val="bg1"/>
                  </a:solidFill>
                </a:rPr>
                <a:t>Créer la session</a:t>
              </a:r>
            </a:p>
          </p:txBody>
        </p:sp>
      </p:grpSp>
    </p:spTree>
    <p:extLst>
      <p:ext uri="{BB962C8B-B14F-4D97-AF65-F5344CB8AC3E}">
        <p14:creationId xmlns:p14="http://schemas.microsoft.com/office/powerpoint/2010/main" val="2595919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B95999-2A52-43C8-B310-B25D811E3647}"/>
              </a:ext>
            </a:extLst>
          </p:cNvPr>
          <p:cNvSpPr>
            <a:spLocks noGrp="1"/>
          </p:cNvSpPr>
          <p:nvPr>
            <p:ph type="title"/>
          </p:nvPr>
        </p:nvSpPr>
        <p:spPr/>
        <p:txBody>
          <a:bodyPr/>
          <a:lstStyle/>
          <a:p>
            <a:r>
              <a:rPr lang="fr-FR" dirty="0"/>
              <a:t>Créer une session de formation</a:t>
            </a:r>
          </a:p>
        </p:txBody>
      </p:sp>
      <p:sp>
        <p:nvSpPr>
          <p:cNvPr id="14" name="Espace réservé du contenu 2">
            <a:extLst>
              <a:ext uri="{FF2B5EF4-FFF2-40B4-BE49-F238E27FC236}">
                <a16:creationId xmlns:a16="http://schemas.microsoft.com/office/drawing/2014/main" id="{34036B8E-F49F-4B04-B353-EF78FDC1A956}"/>
              </a:ext>
            </a:extLst>
          </p:cNvPr>
          <p:cNvSpPr txBox="1">
            <a:spLocks/>
          </p:cNvSpPr>
          <p:nvPr/>
        </p:nvSpPr>
        <p:spPr>
          <a:xfrm>
            <a:off x="882281" y="2857727"/>
            <a:ext cx="4855665" cy="1695874"/>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just">
              <a:spcAft>
                <a:spcPts val="300"/>
              </a:spcAft>
              <a:buNone/>
            </a:pPr>
            <a:r>
              <a:rPr lang="fr-FR" sz="1600" b="0" i="0" dirty="0">
                <a:solidFill>
                  <a:srgbClr val="4E5056"/>
                </a:solidFill>
                <a:effectLst/>
              </a:rPr>
              <a:t>Une session c'est chaque fois que l'on va effectuer une formation. Une seule formation peut donc avoir une multitude de sessions. On pourrait aussi définir une session comme une promotion de stagiaires</a:t>
            </a:r>
            <a:r>
              <a:rPr lang="fr-FR" sz="1600" b="0" i="0" dirty="0">
                <a:solidFill>
                  <a:srgbClr val="4E5056"/>
                </a:solidFill>
                <a:effectLst/>
                <a:latin typeface="Nunito"/>
              </a:rPr>
              <a:t>.</a:t>
            </a:r>
            <a:endParaRPr lang="fr-FR" sz="1600" dirty="0"/>
          </a:p>
        </p:txBody>
      </p:sp>
      <p:grpSp>
        <p:nvGrpSpPr>
          <p:cNvPr id="32" name="Groupe 31">
            <a:extLst>
              <a:ext uri="{FF2B5EF4-FFF2-40B4-BE49-F238E27FC236}">
                <a16:creationId xmlns:a16="http://schemas.microsoft.com/office/drawing/2014/main" id="{23FCF4F0-50C3-403F-91E2-0AF1218EAB04}"/>
              </a:ext>
            </a:extLst>
          </p:cNvPr>
          <p:cNvGrpSpPr/>
          <p:nvPr/>
        </p:nvGrpSpPr>
        <p:grpSpPr>
          <a:xfrm>
            <a:off x="6454056" y="2169239"/>
            <a:ext cx="5058180" cy="3072850"/>
            <a:chOff x="933253" y="2423637"/>
            <a:chExt cx="5058180" cy="3072850"/>
          </a:xfrm>
        </p:grpSpPr>
        <p:sp>
          <p:nvSpPr>
            <p:cNvPr id="12" name="Rectangle 11">
              <a:extLst>
                <a:ext uri="{FF2B5EF4-FFF2-40B4-BE49-F238E27FC236}">
                  <a16:creationId xmlns:a16="http://schemas.microsoft.com/office/drawing/2014/main" id="{9631BA98-3F16-49D9-A9C6-105557B3D2AC}"/>
                </a:ext>
              </a:extLst>
            </p:cNvPr>
            <p:cNvSpPr/>
            <p:nvPr/>
          </p:nvSpPr>
          <p:spPr>
            <a:xfrm>
              <a:off x="933253" y="2423637"/>
              <a:ext cx="1875934" cy="10053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Rectangle 14">
              <a:extLst>
                <a:ext uri="{FF2B5EF4-FFF2-40B4-BE49-F238E27FC236}">
                  <a16:creationId xmlns:a16="http://schemas.microsoft.com/office/drawing/2014/main" id="{72EF31EA-AADE-484E-AFD7-89EBB5EAC561}"/>
                </a:ext>
              </a:extLst>
            </p:cNvPr>
            <p:cNvSpPr/>
            <p:nvPr/>
          </p:nvSpPr>
          <p:spPr>
            <a:xfrm>
              <a:off x="4115499" y="2423638"/>
              <a:ext cx="1875934" cy="10053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C94996AC-C044-48F8-BBE3-173CEF4FB54E}"/>
                </a:ext>
              </a:extLst>
            </p:cNvPr>
            <p:cNvSpPr txBox="1"/>
            <p:nvPr/>
          </p:nvSpPr>
          <p:spPr>
            <a:xfrm>
              <a:off x="1230197" y="2741651"/>
              <a:ext cx="1282045" cy="369332"/>
            </a:xfrm>
            <a:prstGeom prst="rect">
              <a:avLst/>
            </a:prstGeom>
            <a:noFill/>
          </p:spPr>
          <p:txBody>
            <a:bodyPr wrap="square" rtlCol="0">
              <a:spAutoFit/>
            </a:bodyPr>
            <a:lstStyle/>
            <a:p>
              <a:r>
                <a:rPr lang="fr-FR" dirty="0">
                  <a:solidFill>
                    <a:schemeClr val="bg1"/>
                  </a:solidFill>
                </a:rPr>
                <a:t>Formation</a:t>
              </a:r>
            </a:p>
          </p:txBody>
        </p:sp>
        <p:sp>
          <p:nvSpPr>
            <p:cNvPr id="18" name="ZoneTexte 17">
              <a:extLst>
                <a:ext uri="{FF2B5EF4-FFF2-40B4-BE49-F238E27FC236}">
                  <a16:creationId xmlns:a16="http://schemas.microsoft.com/office/drawing/2014/main" id="{855C2037-FD9F-4861-B52D-56296B2EBA7B}"/>
                </a:ext>
              </a:extLst>
            </p:cNvPr>
            <p:cNvSpPr txBox="1"/>
            <p:nvPr/>
          </p:nvSpPr>
          <p:spPr>
            <a:xfrm>
              <a:off x="4643749" y="2741651"/>
              <a:ext cx="819433" cy="369332"/>
            </a:xfrm>
            <a:prstGeom prst="rect">
              <a:avLst/>
            </a:prstGeom>
            <a:noFill/>
          </p:spPr>
          <p:txBody>
            <a:bodyPr wrap="square" rtlCol="0">
              <a:spAutoFit/>
            </a:bodyPr>
            <a:lstStyle/>
            <a:p>
              <a:r>
                <a:rPr lang="fr-FR" dirty="0">
                  <a:solidFill>
                    <a:schemeClr val="bg1"/>
                  </a:solidFill>
                </a:rPr>
                <a:t>Client</a:t>
              </a:r>
            </a:p>
          </p:txBody>
        </p:sp>
        <p:sp>
          <p:nvSpPr>
            <p:cNvPr id="19" name="Signe Plus 18">
              <a:extLst>
                <a:ext uri="{FF2B5EF4-FFF2-40B4-BE49-F238E27FC236}">
                  <a16:creationId xmlns:a16="http://schemas.microsoft.com/office/drawing/2014/main" id="{D168718D-2BAB-41FD-858C-24D45B59C3FB}"/>
                </a:ext>
              </a:extLst>
            </p:cNvPr>
            <p:cNvSpPr/>
            <p:nvPr/>
          </p:nvSpPr>
          <p:spPr>
            <a:xfrm>
              <a:off x="3289955" y="2741651"/>
              <a:ext cx="395925" cy="36933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22CBF66B-6130-4F73-855F-2AEBF788761B}"/>
                </a:ext>
              </a:extLst>
            </p:cNvPr>
            <p:cNvSpPr/>
            <p:nvPr/>
          </p:nvSpPr>
          <p:spPr>
            <a:xfrm>
              <a:off x="2523940" y="4491126"/>
              <a:ext cx="1875934" cy="10053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ZoneTexte 20">
              <a:extLst>
                <a:ext uri="{FF2B5EF4-FFF2-40B4-BE49-F238E27FC236}">
                  <a16:creationId xmlns:a16="http://schemas.microsoft.com/office/drawing/2014/main" id="{63152084-3BAF-47A0-9499-76A88E744994}"/>
                </a:ext>
              </a:extLst>
            </p:cNvPr>
            <p:cNvSpPr txBox="1"/>
            <p:nvPr/>
          </p:nvSpPr>
          <p:spPr>
            <a:xfrm>
              <a:off x="3014218" y="4809140"/>
              <a:ext cx="947397" cy="369332"/>
            </a:xfrm>
            <a:prstGeom prst="rect">
              <a:avLst/>
            </a:prstGeom>
            <a:noFill/>
          </p:spPr>
          <p:txBody>
            <a:bodyPr wrap="square" rtlCol="0">
              <a:spAutoFit/>
            </a:bodyPr>
            <a:lstStyle/>
            <a:p>
              <a:r>
                <a:rPr lang="fr-FR" dirty="0">
                  <a:solidFill>
                    <a:schemeClr val="bg1"/>
                  </a:solidFill>
                </a:rPr>
                <a:t>Session</a:t>
              </a:r>
            </a:p>
          </p:txBody>
        </p:sp>
        <p:cxnSp>
          <p:nvCxnSpPr>
            <p:cNvPr id="24" name="Connecteur droit avec flèche 23">
              <a:extLst>
                <a:ext uri="{FF2B5EF4-FFF2-40B4-BE49-F238E27FC236}">
                  <a16:creationId xmlns:a16="http://schemas.microsoft.com/office/drawing/2014/main" id="{D2E3386B-5915-4A58-935F-EB8BD79B4FEB}"/>
                </a:ext>
              </a:extLst>
            </p:cNvPr>
            <p:cNvCxnSpPr/>
            <p:nvPr/>
          </p:nvCxnSpPr>
          <p:spPr>
            <a:xfrm flipH="1">
              <a:off x="3997227" y="3582660"/>
              <a:ext cx="805293" cy="707010"/>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31" name="Connecteur droit avec flèche 30">
              <a:extLst>
                <a:ext uri="{FF2B5EF4-FFF2-40B4-BE49-F238E27FC236}">
                  <a16:creationId xmlns:a16="http://schemas.microsoft.com/office/drawing/2014/main" id="{E2A6166A-2065-4A31-A45B-C588CE6A6152}"/>
                </a:ext>
              </a:extLst>
            </p:cNvPr>
            <p:cNvCxnSpPr>
              <a:cxnSpLocks/>
            </p:cNvCxnSpPr>
            <p:nvPr/>
          </p:nvCxnSpPr>
          <p:spPr>
            <a:xfrm>
              <a:off x="2119503" y="3582660"/>
              <a:ext cx="805293" cy="707010"/>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1301220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1FA572-FE3C-4E7E-AD72-0C836E734D35}"/>
              </a:ext>
            </a:extLst>
          </p:cNvPr>
          <p:cNvSpPr>
            <a:spLocks noGrp="1"/>
          </p:cNvSpPr>
          <p:nvPr>
            <p:ph type="title"/>
          </p:nvPr>
        </p:nvSpPr>
        <p:spPr/>
        <p:txBody>
          <a:bodyPr/>
          <a:lstStyle/>
          <a:p>
            <a:r>
              <a:rPr lang="fr-FR" dirty="0"/>
              <a:t>Onglet « Formations »</a:t>
            </a:r>
          </a:p>
        </p:txBody>
      </p:sp>
      <p:sp>
        <p:nvSpPr>
          <p:cNvPr id="4" name="Espace réservé du contenu 3">
            <a:extLst>
              <a:ext uri="{FF2B5EF4-FFF2-40B4-BE49-F238E27FC236}">
                <a16:creationId xmlns:a16="http://schemas.microsoft.com/office/drawing/2014/main" id="{6DB744C8-9196-4FE0-A36A-A193E6D6786C}"/>
              </a:ext>
            </a:extLst>
          </p:cNvPr>
          <p:cNvSpPr>
            <a:spLocks noGrp="1"/>
          </p:cNvSpPr>
          <p:nvPr>
            <p:ph sz="half" idx="2"/>
          </p:nvPr>
        </p:nvSpPr>
        <p:spPr>
          <a:xfrm>
            <a:off x="6294773" y="2188022"/>
            <a:ext cx="5102468" cy="3353197"/>
          </a:xfrm>
        </p:spPr>
        <p:txBody>
          <a:bodyPr>
            <a:normAutofit fontScale="92500" lnSpcReduction="10000"/>
          </a:bodyPr>
          <a:lstStyle/>
          <a:p>
            <a:pPr algn="just">
              <a:spcAft>
                <a:spcPts val="300"/>
              </a:spcAft>
            </a:pPr>
            <a:r>
              <a:rPr lang="fr-FR" sz="1800" dirty="0">
                <a:effectLst/>
                <a:ea typeface="Calibri" panose="020F0502020204030204" pitchFamily="34" charset="0"/>
                <a:cs typeface="Times New Roman" panose="02020603050405020304" pitchFamily="18" charset="0"/>
              </a:rPr>
              <a:t>On retrouve ici la liste de toutes les formations déjà créées</a:t>
            </a:r>
          </a:p>
          <a:p>
            <a:pPr algn="just">
              <a:spcAft>
                <a:spcPts val="300"/>
              </a:spcAft>
            </a:pPr>
            <a:r>
              <a:rPr lang="fr-FR" sz="1800" dirty="0">
                <a:effectLst/>
                <a:ea typeface="Calibri" panose="020F0502020204030204" pitchFamily="34" charset="0"/>
                <a:cs typeface="Times New Roman" panose="02020603050405020304" pitchFamily="18" charset="0"/>
              </a:rPr>
              <a:t>Sur cette page principale, il est possible d’éditer la liste des formations en PDF ou </a:t>
            </a:r>
            <a:r>
              <a:rPr lang="fr-FR" sz="1800" dirty="0" err="1">
                <a:effectLst/>
                <a:ea typeface="Calibri" panose="020F0502020204030204" pitchFamily="34" charset="0"/>
                <a:cs typeface="Times New Roman" panose="02020603050405020304" pitchFamily="18" charset="0"/>
              </a:rPr>
              <a:t>excel</a:t>
            </a:r>
            <a:endParaRPr lang="fr-FR" sz="1800" dirty="0">
              <a:ea typeface="Calibri" panose="020F0502020204030204" pitchFamily="34" charset="0"/>
              <a:cs typeface="Times New Roman" panose="02020603050405020304" pitchFamily="18" charset="0"/>
            </a:endParaRPr>
          </a:p>
          <a:p>
            <a:pPr algn="just">
              <a:spcAft>
                <a:spcPts val="300"/>
              </a:spcAft>
            </a:pPr>
            <a:r>
              <a:rPr lang="fr-FR" sz="1800" dirty="0">
                <a:effectLst/>
                <a:ea typeface="Calibri" panose="020F0502020204030204" pitchFamily="34" charset="0"/>
                <a:cs typeface="Times New Roman" panose="02020603050405020304" pitchFamily="18" charset="0"/>
              </a:rPr>
              <a:t>Dans les items du haut, on peut choisir de faire apparaître seulement certaines formations</a:t>
            </a:r>
          </a:p>
          <a:p>
            <a:pPr lvl="1" algn="just">
              <a:spcAft>
                <a:spcPts val="300"/>
              </a:spcAft>
            </a:pPr>
            <a:r>
              <a:rPr lang="fr-FR" sz="1400" dirty="0">
                <a:ea typeface="Calibri" panose="020F0502020204030204" pitchFamily="34" charset="0"/>
                <a:cs typeface="Times New Roman" panose="02020603050405020304" pitchFamily="18" charset="0"/>
              </a:rPr>
              <a:t>Selon leurs spécialités ou en fonction des stagiaires inscrits</a:t>
            </a:r>
          </a:p>
          <a:p>
            <a:pPr lvl="1" algn="just">
              <a:spcAft>
                <a:spcPts val="300"/>
              </a:spcAft>
            </a:pPr>
            <a:r>
              <a:rPr lang="fr-FR" sz="1400" dirty="0">
                <a:effectLst/>
                <a:ea typeface="Calibri" panose="020F0502020204030204" pitchFamily="34" charset="0"/>
                <a:cs typeface="Times New Roman" panose="02020603050405020304" pitchFamily="18" charset="0"/>
              </a:rPr>
              <a:t>Sans stagiaires = Interventions et sous-traitance</a:t>
            </a:r>
          </a:p>
          <a:p>
            <a:pPr lvl="1" algn="just">
              <a:spcAft>
                <a:spcPts val="300"/>
              </a:spcAft>
            </a:pPr>
            <a:r>
              <a:rPr lang="fr-FR" sz="1400" dirty="0">
                <a:ea typeface="Calibri" panose="020F0502020204030204" pitchFamily="34" charset="0"/>
                <a:cs typeface="Times New Roman" panose="02020603050405020304" pitchFamily="18" charset="0"/>
              </a:rPr>
              <a:t>Avec Stagiaires : formations faites en direct</a:t>
            </a:r>
            <a:endParaRPr lang="fr-FR" sz="1400" dirty="0">
              <a:effectLst/>
              <a:ea typeface="Calibri" panose="020F0502020204030204" pitchFamily="34" charset="0"/>
              <a:cs typeface="Times New Roman" panose="02020603050405020304" pitchFamily="18" charset="0"/>
            </a:endParaRPr>
          </a:p>
          <a:p>
            <a:endParaRPr lang="fr-FR" dirty="0"/>
          </a:p>
        </p:txBody>
      </p:sp>
      <p:pic>
        <p:nvPicPr>
          <p:cNvPr id="10" name="Espace réservé du contenu 9">
            <a:extLst>
              <a:ext uri="{FF2B5EF4-FFF2-40B4-BE49-F238E27FC236}">
                <a16:creationId xmlns:a16="http://schemas.microsoft.com/office/drawing/2014/main" id="{0CD3FD7C-5CD6-4059-A15D-F0C2E4BE9E57}"/>
              </a:ext>
            </a:extLst>
          </p:cNvPr>
          <p:cNvPicPr>
            <a:picLocks noGrp="1"/>
          </p:cNvPicPr>
          <p:nvPr>
            <p:ph sz="half" idx="1"/>
          </p:nvPr>
        </p:nvPicPr>
        <p:blipFill rotWithShape="1">
          <a:blip r:embed="rId2" cstate="print">
            <a:extLst>
              <a:ext uri="{28A0092B-C50C-407E-A947-70E740481C1C}">
                <a14:useLocalDpi xmlns:a14="http://schemas.microsoft.com/office/drawing/2010/main" val="0"/>
              </a:ext>
            </a:extLst>
          </a:blip>
          <a:srcRect l="1" t="19230" r="-962" b="21154"/>
          <a:stretch/>
        </p:blipFill>
        <p:spPr bwMode="auto">
          <a:xfrm>
            <a:off x="335731" y="2188022"/>
            <a:ext cx="5561497" cy="3015874"/>
          </a:xfrm>
          <a:prstGeom prst="rect">
            <a:avLst/>
          </a:prstGeom>
          <a:ln>
            <a:noFill/>
          </a:ln>
          <a:extLst>
            <a:ext uri="{53640926-AAD7-44D8-BBD7-CCE9431645EC}">
              <a14:shadowObscured xmlns:a14="http://schemas.microsoft.com/office/drawing/2010/main"/>
            </a:ext>
          </a:extLst>
        </p:spPr>
      </p:pic>
      <p:sp>
        <p:nvSpPr>
          <p:cNvPr id="11" name="Ellipse 10">
            <a:extLst>
              <a:ext uri="{FF2B5EF4-FFF2-40B4-BE49-F238E27FC236}">
                <a16:creationId xmlns:a16="http://schemas.microsoft.com/office/drawing/2014/main" id="{629AFDB4-FA3C-4982-A233-033969E19700}"/>
              </a:ext>
            </a:extLst>
          </p:cNvPr>
          <p:cNvSpPr/>
          <p:nvPr/>
        </p:nvSpPr>
        <p:spPr>
          <a:xfrm>
            <a:off x="164041" y="3130550"/>
            <a:ext cx="936625" cy="908050"/>
          </a:xfrm>
          <a:prstGeom prst="ellipse">
            <a:avLst/>
          </a:prstGeom>
          <a:noFill/>
          <a:ln w="38100">
            <a:solidFill>
              <a:srgbClr val="FFC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cxnSp>
        <p:nvCxnSpPr>
          <p:cNvPr id="12" name="Connecteur droit avec flèche 11">
            <a:extLst>
              <a:ext uri="{FF2B5EF4-FFF2-40B4-BE49-F238E27FC236}">
                <a16:creationId xmlns:a16="http://schemas.microsoft.com/office/drawing/2014/main" id="{38F65E8D-A24F-49C7-BBC5-BD38FFEB75DF}"/>
              </a:ext>
            </a:extLst>
          </p:cNvPr>
          <p:cNvCxnSpPr/>
          <p:nvPr/>
        </p:nvCxnSpPr>
        <p:spPr>
          <a:xfrm flipH="1" flipV="1">
            <a:off x="1850806" y="3452648"/>
            <a:ext cx="3067050" cy="95250"/>
          </a:xfrm>
          <a:prstGeom prst="straightConnector1">
            <a:avLst/>
          </a:prstGeom>
          <a:ln w="38100">
            <a:solidFill>
              <a:srgbClr val="FFC000"/>
            </a:solidFill>
            <a:tailEnd type="triangle"/>
          </a:ln>
        </p:spPr>
        <p:style>
          <a:lnRef idx="2">
            <a:schemeClr val="accent6"/>
          </a:lnRef>
          <a:fillRef idx="0">
            <a:schemeClr val="accent6"/>
          </a:fillRef>
          <a:effectRef idx="1">
            <a:schemeClr val="accent6"/>
          </a:effectRef>
          <a:fontRef idx="minor">
            <a:schemeClr val="tx1"/>
          </a:fontRef>
        </p:style>
      </p:cxnSp>
      <p:sp>
        <p:nvSpPr>
          <p:cNvPr id="13" name="Ellipse 12">
            <a:extLst>
              <a:ext uri="{FF2B5EF4-FFF2-40B4-BE49-F238E27FC236}">
                <a16:creationId xmlns:a16="http://schemas.microsoft.com/office/drawing/2014/main" id="{53BE6112-2E05-478D-BA8A-02FF906C2F5F}"/>
              </a:ext>
            </a:extLst>
          </p:cNvPr>
          <p:cNvSpPr/>
          <p:nvPr/>
        </p:nvSpPr>
        <p:spPr>
          <a:xfrm>
            <a:off x="1100666" y="2491609"/>
            <a:ext cx="4511858" cy="519605"/>
          </a:xfrm>
          <a:prstGeom prst="ellipse">
            <a:avLst/>
          </a:prstGeom>
          <a:noFill/>
          <a:ln w="38100">
            <a:solidFill>
              <a:srgbClr val="FFC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Tree>
    <p:extLst>
      <p:ext uri="{BB962C8B-B14F-4D97-AF65-F5344CB8AC3E}">
        <p14:creationId xmlns:p14="http://schemas.microsoft.com/office/powerpoint/2010/main" val="1173654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Espace réservé du contenu 13">
            <a:extLst>
              <a:ext uri="{FF2B5EF4-FFF2-40B4-BE49-F238E27FC236}">
                <a16:creationId xmlns:a16="http://schemas.microsoft.com/office/drawing/2014/main" id="{C76668BA-CB4B-41C4-9E9F-2C8459CAC633}"/>
              </a:ext>
            </a:extLst>
          </p:cNvPr>
          <p:cNvPicPr>
            <a:picLocks noGrp="1"/>
          </p:cNvPicPr>
          <p:nvPr>
            <p:ph sz="half" idx="1"/>
          </p:nvPr>
        </p:nvPicPr>
        <p:blipFill rotWithShape="1">
          <a:blip r:embed="rId2" cstate="print">
            <a:extLst>
              <a:ext uri="{28A0092B-C50C-407E-A947-70E740481C1C}">
                <a14:useLocalDpi xmlns:a14="http://schemas.microsoft.com/office/drawing/2010/main" val="0"/>
              </a:ext>
            </a:extLst>
          </a:blip>
          <a:srcRect l="15653" t="16852" r="1565" b="5938"/>
          <a:stretch/>
        </p:blipFill>
        <p:spPr bwMode="auto">
          <a:xfrm>
            <a:off x="776286" y="2415258"/>
            <a:ext cx="4935604" cy="3157941"/>
          </a:xfrm>
          <a:prstGeom prst="rect">
            <a:avLst/>
          </a:prstGeom>
          <a:ln>
            <a:noFill/>
          </a:ln>
          <a:extLst>
            <a:ext uri="{53640926-AAD7-44D8-BBD7-CCE9431645EC}">
              <a14:shadowObscured xmlns:a14="http://schemas.microsoft.com/office/drawing/2010/main"/>
            </a:ext>
          </a:extLst>
        </p:spPr>
      </p:pic>
      <p:sp>
        <p:nvSpPr>
          <p:cNvPr id="2" name="Titre 1">
            <a:extLst>
              <a:ext uri="{FF2B5EF4-FFF2-40B4-BE49-F238E27FC236}">
                <a16:creationId xmlns:a16="http://schemas.microsoft.com/office/drawing/2014/main" id="{7F1FA572-FE3C-4E7E-AD72-0C836E734D35}"/>
              </a:ext>
            </a:extLst>
          </p:cNvPr>
          <p:cNvSpPr>
            <a:spLocks noGrp="1"/>
          </p:cNvSpPr>
          <p:nvPr>
            <p:ph type="title"/>
          </p:nvPr>
        </p:nvSpPr>
        <p:spPr/>
        <p:txBody>
          <a:bodyPr/>
          <a:lstStyle/>
          <a:p>
            <a:r>
              <a:rPr lang="fr-FR" dirty="0"/>
              <a:t>Onglet « Formations »</a:t>
            </a:r>
          </a:p>
        </p:txBody>
      </p:sp>
      <p:sp>
        <p:nvSpPr>
          <p:cNvPr id="4" name="Espace réservé du contenu 3">
            <a:extLst>
              <a:ext uri="{FF2B5EF4-FFF2-40B4-BE49-F238E27FC236}">
                <a16:creationId xmlns:a16="http://schemas.microsoft.com/office/drawing/2014/main" id="{6DB744C8-9196-4FE0-A36A-A193E6D6786C}"/>
              </a:ext>
            </a:extLst>
          </p:cNvPr>
          <p:cNvSpPr>
            <a:spLocks noGrp="1"/>
          </p:cNvSpPr>
          <p:nvPr>
            <p:ph sz="half" idx="2"/>
          </p:nvPr>
        </p:nvSpPr>
        <p:spPr>
          <a:xfrm>
            <a:off x="6294772" y="2188022"/>
            <a:ext cx="5204501" cy="3612414"/>
          </a:xfrm>
        </p:spPr>
        <p:txBody>
          <a:bodyPr>
            <a:normAutofit fontScale="70000" lnSpcReduction="20000"/>
          </a:bodyPr>
          <a:lstStyle/>
          <a:p>
            <a:pPr algn="just">
              <a:spcAft>
                <a:spcPts val="300"/>
              </a:spcAft>
            </a:pPr>
            <a:r>
              <a:rPr lang="fr-FR" sz="2100" dirty="0">
                <a:effectLst/>
                <a:ea typeface="Calibri" panose="020F0502020204030204" pitchFamily="34" charset="0"/>
                <a:cs typeface="Times New Roman" panose="02020603050405020304" pitchFamily="18" charset="0"/>
              </a:rPr>
              <a:t>Cliquer sur « nouvelle formation »</a:t>
            </a:r>
          </a:p>
          <a:p>
            <a:r>
              <a:rPr lang="fr-FR" dirty="0"/>
              <a:t>La référence permet de classer les actions</a:t>
            </a:r>
          </a:p>
          <a:p>
            <a:r>
              <a:rPr lang="fr-FR" b="1" dirty="0"/>
              <a:t>La spécialité </a:t>
            </a:r>
            <a:r>
              <a:rPr lang="fr-FR" dirty="0"/>
              <a:t>renvoie au référencement des spécialités du BPF.</a:t>
            </a:r>
          </a:p>
          <a:p>
            <a:r>
              <a:rPr lang="fr-FR" b="1" dirty="0"/>
              <a:t>L’objectif général </a:t>
            </a:r>
            <a:r>
              <a:rPr lang="fr-FR" dirty="0"/>
              <a:t>: obligatoire car il remplit la partie F-3 du BPF</a:t>
            </a:r>
          </a:p>
          <a:p>
            <a:r>
              <a:rPr lang="fr-FR" b="1" dirty="0"/>
              <a:t>Identifier les compétences </a:t>
            </a:r>
            <a:r>
              <a:rPr lang="fr-FR" dirty="0"/>
              <a:t>permet de remplir directement les attestations de compétences des stagiaires</a:t>
            </a:r>
          </a:p>
          <a:p>
            <a:r>
              <a:rPr lang="fr-FR" dirty="0"/>
              <a:t>Insérer le </a:t>
            </a:r>
            <a:r>
              <a:rPr lang="fr-FR" b="1" dirty="0"/>
              <a:t>programme de formation en PDF </a:t>
            </a:r>
            <a:r>
              <a:rPr lang="fr-FR" dirty="0"/>
              <a:t>(fournit aux clients à l’envoi des convocations)</a:t>
            </a:r>
          </a:p>
          <a:p>
            <a:r>
              <a:rPr lang="fr-FR" sz="2000" dirty="0">
                <a:ea typeface="Calibri" panose="020F0502020204030204" pitchFamily="34" charset="0"/>
                <a:cs typeface="Times New Roman" panose="02020603050405020304" pitchFamily="18" charset="0"/>
              </a:rPr>
              <a:t>Cliquer sur « enregistrer »</a:t>
            </a:r>
            <a:endParaRPr lang="fr-FR" b="1" dirty="0"/>
          </a:p>
        </p:txBody>
      </p:sp>
      <p:sp>
        <p:nvSpPr>
          <p:cNvPr id="11" name="Ellipse 10">
            <a:extLst>
              <a:ext uri="{FF2B5EF4-FFF2-40B4-BE49-F238E27FC236}">
                <a16:creationId xmlns:a16="http://schemas.microsoft.com/office/drawing/2014/main" id="{629AFDB4-FA3C-4982-A233-033969E19700}"/>
              </a:ext>
            </a:extLst>
          </p:cNvPr>
          <p:cNvSpPr/>
          <p:nvPr/>
        </p:nvSpPr>
        <p:spPr>
          <a:xfrm>
            <a:off x="4960604" y="4742713"/>
            <a:ext cx="936625" cy="908050"/>
          </a:xfrm>
          <a:prstGeom prst="ellipse">
            <a:avLst/>
          </a:prstGeom>
          <a:noFill/>
          <a:ln w="38100">
            <a:solidFill>
              <a:srgbClr val="FFC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nvGrpSpPr>
          <p:cNvPr id="15" name="Groupe 14">
            <a:extLst>
              <a:ext uri="{FF2B5EF4-FFF2-40B4-BE49-F238E27FC236}">
                <a16:creationId xmlns:a16="http://schemas.microsoft.com/office/drawing/2014/main" id="{2597064E-56AC-471B-8C7A-B4356B45AEB0}"/>
              </a:ext>
            </a:extLst>
          </p:cNvPr>
          <p:cNvGrpSpPr/>
          <p:nvPr/>
        </p:nvGrpSpPr>
        <p:grpSpPr>
          <a:xfrm>
            <a:off x="9277081" y="303729"/>
            <a:ext cx="2746075" cy="1560465"/>
            <a:chOff x="9430996" y="304179"/>
            <a:chExt cx="2758001" cy="1402819"/>
          </a:xfrm>
        </p:grpSpPr>
        <p:sp>
          <p:nvSpPr>
            <p:cNvPr id="16" name="Explosion : 14 points 15">
              <a:extLst>
                <a:ext uri="{FF2B5EF4-FFF2-40B4-BE49-F238E27FC236}">
                  <a16:creationId xmlns:a16="http://schemas.microsoft.com/office/drawing/2014/main" id="{0BE6FACB-53DD-4C44-A454-C27809F95E2D}"/>
                </a:ext>
              </a:extLst>
            </p:cNvPr>
            <p:cNvSpPr/>
            <p:nvPr/>
          </p:nvSpPr>
          <p:spPr>
            <a:xfrm>
              <a:off x="9440724" y="304179"/>
              <a:ext cx="2748273" cy="1402819"/>
            </a:xfrm>
            <a:prstGeom prst="irregularSeal2">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17" name="ZoneTexte 16">
              <a:extLst>
                <a:ext uri="{FF2B5EF4-FFF2-40B4-BE49-F238E27FC236}">
                  <a16:creationId xmlns:a16="http://schemas.microsoft.com/office/drawing/2014/main" id="{F9695F9A-1D73-4B21-A63D-95B128B34810}"/>
                </a:ext>
              </a:extLst>
            </p:cNvPr>
            <p:cNvSpPr txBox="1"/>
            <p:nvPr/>
          </p:nvSpPr>
          <p:spPr>
            <a:xfrm rot="20416714">
              <a:off x="9430996" y="822167"/>
              <a:ext cx="2689533" cy="366844"/>
            </a:xfrm>
            <a:prstGeom prst="rect">
              <a:avLst/>
            </a:prstGeom>
            <a:noFill/>
          </p:spPr>
          <p:txBody>
            <a:bodyPr wrap="square" rtlCol="0">
              <a:spAutoFit/>
            </a:bodyPr>
            <a:lstStyle/>
            <a:p>
              <a:pPr algn="ctr"/>
              <a:r>
                <a:rPr lang="fr-FR" sz="1400" b="1" dirty="0">
                  <a:solidFill>
                    <a:schemeClr val="accent4"/>
                  </a:solidFill>
                </a:rPr>
                <a:t>Obligations</a:t>
              </a:r>
              <a:r>
                <a:rPr lang="fr-FR" dirty="0">
                  <a:solidFill>
                    <a:schemeClr val="accent4"/>
                  </a:solidFill>
                </a:rPr>
                <a:t> </a:t>
              </a:r>
              <a:r>
                <a:rPr lang="fr-FR" sz="1400" b="1" dirty="0">
                  <a:solidFill>
                    <a:schemeClr val="accent4"/>
                  </a:solidFill>
                </a:rPr>
                <a:t>Qualiopi</a:t>
              </a:r>
              <a:endParaRPr lang="fr-FR" b="1" dirty="0">
                <a:solidFill>
                  <a:schemeClr val="accent4"/>
                </a:solidFill>
              </a:endParaRPr>
            </a:p>
          </p:txBody>
        </p:sp>
      </p:grpSp>
    </p:spTree>
    <p:extLst>
      <p:ext uri="{BB962C8B-B14F-4D97-AF65-F5344CB8AC3E}">
        <p14:creationId xmlns:p14="http://schemas.microsoft.com/office/powerpoint/2010/main" val="3694893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a:extLst>
              <a:ext uri="{FF2B5EF4-FFF2-40B4-BE49-F238E27FC236}">
                <a16:creationId xmlns:a16="http://schemas.microsoft.com/office/drawing/2014/main" id="{6E9DC098-0483-4134-B9D4-2368B430161E}"/>
              </a:ext>
            </a:extLst>
          </p:cNvPr>
          <p:cNvPicPr>
            <a:picLocks noGrp="1" noChangeAspect="1"/>
          </p:cNvPicPr>
          <p:nvPr>
            <p:ph sz="half" idx="1"/>
          </p:nvPr>
        </p:nvPicPr>
        <p:blipFill rotWithShape="1">
          <a:blip r:embed="rId2"/>
          <a:srcRect t="16969" r="39027" b="7856"/>
          <a:stretch/>
        </p:blipFill>
        <p:spPr>
          <a:xfrm>
            <a:off x="794759" y="2132034"/>
            <a:ext cx="4996461" cy="3465171"/>
          </a:xfrm>
        </p:spPr>
      </p:pic>
      <p:sp>
        <p:nvSpPr>
          <p:cNvPr id="2" name="Titre 1">
            <a:extLst>
              <a:ext uri="{FF2B5EF4-FFF2-40B4-BE49-F238E27FC236}">
                <a16:creationId xmlns:a16="http://schemas.microsoft.com/office/drawing/2014/main" id="{7F1FA572-FE3C-4E7E-AD72-0C836E734D35}"/>
              </a:ext>
            </a:extLst>
          </p:cNvPr>
          <p:cNvSpPr>
            <a:spLocks noGrp="1"/>
          </p:cNvSpPr>
          <p:nvPr>
            <p:ph type="title"/>
          </p:nvPr>
        </p:nvSpPr>
        <p:spPr/>
        <p:txBody>
          <a:bodyPr/>
          <a:lstStyle/>
          <a:p>
            <a:r>
              <a:rPr lang="fr-FR" dirty="0"/>
              <a:t>Onglet « Formations - Documents »</a:t>
            </a:r>
          </a:p>
        </p:txBody>
      </p:sp>
      <p:sp>
        <p:nvSpPr>
          <p:cNvPr id="4" name="Espace réservé du contenu 3">
            <a:extLst>
              <a:ext uri="{FF2B5EF4-FFF2-40B4-BE49-F238E27FC236}">
                <a16:creationId xmlns:a16="http://schemas.microsoft.com/office/drawing/2014/main" id="{6DB744C8-9196-4FE0-A36A-A193E6D6786C}"/>
              </a:ext>
            </a:extLst>
          </p:cNvPr>
          <p:cNvSpPr>
            <a:spLocks noGrp="1"/>
          </p:cNvSpPr>
          <p:nvPr>
            <p:ph sz="half" idx="2"/>
          </p:nvPr>
        </p:nvSpPr>
        <p:spPr>
          <a:xfrm>
            <a:off x="6294773" y="2188020"/>
            <a:ext cx="5102468" cy="3353197"/>
          </a:xfrm>
        </p:spPr>
        <p:txBody>
          <a:bodyPr>
            <a:normAutofit/>
          </a:bodyPr>
          <a:lstStyle/>
          <a:p>
            <a:pPr algn="just">
              <a:spcAft>
                <a:spcPts val="300"/>
              </a:spcAft>
            </a:pPr>
            <a:r>
              <a:rPr lang="fr-FR" sz="1800" dirty="0">
                <a:effectLst/>
                <a:ea typeface="Calibri" panose="020F0502020204030204" pitchFamily="34" charset="0"/>
                <a:cs typeface="Times New Roman" panose="02020603050405020304" pitchFamily="18" charset="0"/>
              </a:rPr>
              <a:t>Dans l’onglet document, ajouter les document inhérents à la formation </a:t>
            </a:r>
          </a:p>
          <a:p>
            <a:pPr lvl="1" algn="just">
              <a:spcAft>
                <a:spcPts val="300"/>
              </a:spcAft>
            </a:pPr>
            <a:r>
              <a:rPr lang="fr-FR" sz="1600" dirty="0">
                <a:ea typeface="Calibri" panose="020F0502020204030204" pitchFamily="34" charset="0"/>
                <a:cs typeface="Times New Roman" panose="02020603050405020304" pitchFamily="18" charset="0"/>
              </a:rPr>
              <a:t>Programme complet de la formation</a:t>
            </a:r>
          </a:p>
          <a:p>
            <a:pPr lvl="1" algn="just">
              <a:spcAft>
                <a:spcPts val="300"/>
              </a:spcAft>
            </a:pPr>
            <a:r>
              <a:rPr lang="fr-FR" sz="1600" dirty="0">
                <a:ea typeface="Calibri" panose="020F0502020204030204" pitchFamily="34" charset="0"/>
                <a:cs typeface="Times New Roman" panose="02020603050405020304" pitchFamily="18" charset="0"/>
              </a:rPr>
              <a:t>Procédure de positionnement</a:t>
            </a:r>
          </a:p>
          <a:p>
            <a:pPr lvl="1" algn="just">
              <a:spcAft>
                <a:spcPts val="300"/>
              </a:spcAft>
            </a:pPr>
            <a:r>
              <a:rPr lang="fr-FR" sz="1600" dirty="0">
                <a:ea typeface="Calibri" panose="020F0502020204030204" pitchFamily="34" charset="0"/>
                <a:cs typeface="Times New Roman" panose="02020603050405020304" pitchFamily="18" charset="0"/>
              </a:rPr>
              <a:t>Outils d’évaluation…</a:t>
            </a:r>
          </a:p>
          <a:p>
            <a:pPr lvl="1" algn="just">
              <a:spcAft>
                <a:spcPts val="300"/>
              </a:spcAft>
            </a:pPr>
            <a:endParaRPr lang="fr-FR" dirty="0"/>
          </a:p>
        </p:txBody>
      </p:sp>
      <p:sp>
        <p:nvSpPr>
          <p:cNvPr id="11" name="Ellipse 10">
            <a:extLst>
              <a:ext uri="{FF2B5EF4-FFF2-40B4-BE49-F238E27FC236}">
                <a16:creationId xmlns:a16="http://schemas.microsoft.com/office/drawing/2014/main" id="{629AFDB4-FA3C-4982-A233-033969E19700}"/>
              </a:ext>
            </a:extLst>
          </p:cNvPr>
          <p:cNvSpPr/>
          <p:nvPr/>
        </p:nvSpPr>
        <p:spPr>
          <a:xfrm>
            <a:off x="2554987" y="2413858"/>
            <a:ext cx="738002" cy="724758"/>
          </a:xfrm>
          <a:prstGeom prst="ellipse">
            <a:avLst/>
          </a:prstGeom>
          <a:noFill/>
          <a:ln w="38100">
            <a:solidFill>
              <a:srgbClr val="FFC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Tree>
    <p:extLst>
      <p:ext uri="{BB962C8B-B14F-4D97-AF65-F5344CB8AC3E}">
        <p14:creationId xmlns:p14="http://schemas.microsoft.com/office/powerpoint/2010/main" val="59950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1FA572-FE3C-4E7E-AD72-0C836E734D35}"/>
              </a:ext>
            </a:extLst>
          </p:cNvPr>
          <p:cNvSpPr>
            <a:spLocks noGrp="1"/>
          </p:cNvSpPr>
          <p:nvPr>
            <p:ph type="title"/>
          </p:nvPr>
        </p:nvSpPr>
        <p:spPr/>
        <p:txBody>
          <a:bodyPr/>
          <a:lstStyle/>
          <a:p>
            <a:r>
              <a:rPr lang="fr-FR" dirty="0"/>
              <a:t>Onglet « Client »</a:t>
            </a:r>
          </a:p>
        </p:txBody>
      </p:sp>
      <p:sp>
        <p:nvSpPr>
          <p:cNvPr id="4" name="Espace réservé du contenu 3">
            <a:extLst>
              <a:ext uri="{FF2B5EF4-FFF2-40B4-BE49-F238E27FC236}">
                <a16:creationId xmlns:a16="http://schemas.microsoft.com/office/drawing/2014/main" id="{6DB744C8-9196-4FE0-A36A-A193E6D6786C}"/>
              </a:ext>
            </a:extLst>
          </p:cNvPr>
          <p:cNvSpPr>
            <a:spLocks noGrp="1"/>
          </p:cNvSpPr>
          <p:nvPr>
            <p:ph sz="half" idx="2"/>
          </p:nvPr>
        </p:nvSpPr>
        <p:spPr>
          <a:xfrm>
            <a:off x="6294773" y="2188022"/>
            <a:ext cx="5102468" cy="3353197"/>
          </a:xfrm>
        </p:spPr>
        <p:txBody>
          <a:bodyPr>
            <a:normAutofit fontScale="92500" lnSpcReduction="10000"/>
          </a:bodyPr>
          <a:lstStyle/>
          <a:p>
            <a:pPr algn="just">
              <a:spcAft>
                <a:spcPts val="300"/>
              </a:spcAft>
            </a:pPr>
            <a:r>
              <a:rPr lang="fr-FR" sz="1800" dirty="0">
                <a:effectLst/>
                <a:ea typeface="Calibri" panose="020F0502020204030204" pitchFamily="34" charset="0"/>
                <a:cs typeface="Times New Roman" panose="02020603050405020304" pitchFamily="18" charset="0"/>
              </a:rPr>
              <a:t>On retrouve ici la liste de tous les clients déjà enregistrés. </a:t>
            </a:r>
          </a:p>
          <a:p>
            <a:pPr algn="just">
              <a:spcAft>
                <a:spcPts val="300"/>
              </a:spcAft>
            </a:pPr>
            <a:r>
              <a:rPr lang="fr-FR" sz="1800" dirty="0">
                <a:effectLst/>
                <a:ea typeface="Calibri" panose="020F0502020204030204" pitchFamily="34" charset="0"/>
                <a:cs typeface="Times New Roman" panose="02020603050405020304" pitchFamily="18" charset="0"/>
              </a:rPr>
              <a:t>En cliquant sur nouveau, entrer les informations du client et </a:t>
            </a:r>
            <a:r>
              <a:rPr lang="fr-FR" sz="1800" dirty="0">
                <a:ea typeface="Calibri" panose="020F0502020204030204" pitchFamily="34" charset="0"/>
                <a:cs typeface="Times New Roman" panose="02020603050405020304" pitchFamily="18" charset="0"/>
              </a:rPr>
              <a:t>e</a:t>
            </a:r>
            <a:r>
              <a:rPr lang="fr-FR" sz="1800" dirty="0">
                <a:effectLst/>
                <a:ea typeface="Calibri" panose="020F0502020204030204" pitchFamily="34" charset="0"/>
                <a:cs typeface="Times New Roman" panose="02020603050405020304" pitchFamily="18" charset="0"/>
              </a:rPr>
              <a:t>nregistrer en bas à droite. </a:t>
            </a:r>
          </a:p>
          <a:p>
            <a:pPr lvl="1" algn="just">
              <a:spcAft>
                <a:spcPts val="300"/>
              </a:spcAft>
            </a:pPr>
            <a:r>
              <a:rPr lang="fr-FR" sz="1600" dirty="0">
                <a:effectLst/>
                <a:ea typeface="Calibri" panose="020F0502020204030204" pitchFamily="34" charset="0"/>
                <a:cs typeface="Times New Roman" panose="02020603050405020304" pitchFamily="18" charset="0"/>
              </a:rPr>
              <a:t>L’adresse mail est obligatoire. </a:t>
            </a:r>
          </a:p>
          <a:p>
            <a:pPr lvl="1" algn="just">
              <a:spcAft>
                <a:spcPts val="300"/>
              </a:spcAft>
            </a:pPr>
            <a:r>
              <a:rPr lang="fr-FR" sz="1600" dirty="0">
                <a:ea typeface="Calibri" panose="020F0502020204030204" pitchFamily="34" charset="0"/>
                <a:cs typeface="Times New Roman" panose="02020603050405020304" pitchFamily="18" charset="0"/>
              </a:rPr>
              <a:t>En enregistrant les données du client dans cet onglet, </a:t>
            </a:r>
            <a:r>
              <a:rPr lang="fr-FR" sz="1600" b="1" dirty="0">
                <a:ea typeface="Calibri" panose="020F0502020204030204" pitchFamily="34" charset="0"/>
                <a:cs typeface="Times New Roman" panose="02020603050405020304" pitchFamily="18" charset="0"/>
              </a:rPr>
              <a:t>les conventions se mettent à jour directement</a:t>
            </a:r>
            <a:r>
              <a:rPr lang="fr-FR" sz="1600" dirty="0">
                <a:ea typeface="Calibri" panose="020F0502020204030204" pitchFamily="34" charset="0"/>
                <a:cs typeface="Times New Roman" panose="02020603050405020304" pitchFamily="18" charset="0"/>
              </a:rPr>
              <a:t>. Ce qui permet de les éditer facilement. </a:t>
            </a:r>
          </a:p>
          <a:p>
            <a:pPr algn="just">
              <a:spcAft>
                <a:spcPts val="300"/>
              </a:spcAft>
            </a:pPr>
            <a:r>
              <a:rPr lang="fr-FR" sz="1800" dirty="0">
                <a:ea typeface="Calibri" panose="020F0502020204030204" pitchFamily="34" charset="0"/>
                <a:cs typeface="Times New Roman" panose="02020603050405020304" pitchFamily="18" charset="0"/>
              </a:rPr>
              <a:t>Cliquer sur « enregistrer »</a:t>
            </a:r>
            <a:endParaRPr lang="fr-FR" sz="1800" dirty="0">
              <a:effectLst/>
              <a:ea typeface="Calibri" panose="020F0502020204030204" pitchFamily="34" charset="0"/>
              <a:cs typeface="Times New Roman" panose="02020603050405020304" pitchFamily="18" charset="0"/>
            </a:endParaRPr>
          </a:p>
          <a:p>
            <a:pPr algn="just">
              <a:spcAft>
                <a:spcPts val="300"/>
              </a:spcAft>
            </a:pPr>
            <a:endParaRPr lang="fr-FR" sz="1800" dirty="0">
              <a:effectLst/>
              <a:ea typeface="Calibri" panose="020F0502020204030204" pitchFamily="34" charset="0"/>
              <a:cs typeface="Times New Roman" panose="02020603050405020304" pitchFamily="18" charset="0"/>
            </a:endParaRPr>
          </a:p>
          <a:p>
            <a:pPr lvl="1"/>
            <a:endParaRPr lang="fr-FR" sz="1600" dirty="0">
              <a:effectLst/>
              <a:ea typeface="Calibri" panose="020F0502020204030204" pitchFamily="34" charset="0"/>
              <a:cs typeface="Times New Roman" panose="02020603050405020304" pitchFamily="18" charset="0"/>
            </a:endParaRPr>
          </a:p>
          <a:p>
            <a:endParaRPr lang="fr-FR" dirty="0"/>
          </a:p>
        </p:txBody>
      </p:sp>
      <p:pic>
        <p:nvPicPr>
          <p:cNvPr id="7" name="Espace réservé du contenu 6">
            <a:extLst>
              <a:ext uri="{FF2B5EF4-FFF2-40B4-BE49-F238E27FC236}">
                <a16:creationId xmlns:a16="http://schemas.microsoft.com/office/drawing/2014/main" id="{94A09594-844A-4B46-B450-2CB95A9D4F7E}"/>
              </a:ext>
            </a:extLst>
          </p:cNvPr>
          <p:cNvPicPr>
            <a:picLocks noGrp="1" noChangeAspect="1"/>
          </p:cNvPicPr>
          <p:nvPr>
            <p:ph sz="half" idx="1"/>
          </p:nvPr>
        </p:nvPicPr>
        <p:blipFill>
          <a:blip r:embed="rId2"/>
          <a:stretch>
            <a:fillRect/>
          </a:stretch>
        </p:blipFill>
        <p:spPr>
          <a:xfrm>
            <a:off x="1084122" y="2067815"/>
            <a:ext cx="3974752" cy="3593612"/>
          </a:xfrm>
          <a:prstGeom prst="rect">
            <a:avLst/>
          </a:prstGeom>
        </p:spPr>
      </p:pic>
    </p:spTree>
    <p:extLst>
      <p:ext uri="{BB962C8B-B14F-4D97-AF65-F5344CB8AC3E}">
        <p14:creationId xmlns:p14="http://schemas.microsoft.com/office/powerpoint/2010/main" val="1874231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1FA572-FE3C-4E7E-AD72-0C836E734D35}"/>
              </a:ext>
            </a:extLst>
          </p:cNvPr>
          <p:cNvSpPr>
            <a:spLocks noGrp="1"/>
          </p:cNvSpPr>
          <p:nvPr>
            <p:ph type="title"/>
          </p:nvPr>
        </p:nvSpPr>
        <p:spPr/>
        <p:txBody>
          <a:bodyPr/>
          <a:lstStyle/>
          <a:p>
            <a:r>
              <a:rPr lang="fr-FR" dirty="0"/>
              <a:t>Onglet « Devis »</a:t>
            </a:r>
          </a:p>
        </p:txBody>
      </p:sp>
      <p:sp>
        <p:nvSpPr>
          <p:cNvPr id="4" name="Espace réservé du contenu 3">
            <a:extLst>
              <a:ext uri="{FF2B5EF4-FFF2-40B4-BE49-F238E27FC236}">
                <a16:creationId xmlns:a16="http://schemas.microsoft.com/office/drawing/2014/main" id="{6DB744C8-9196-4FE0-A36A-A193E6D6786C}"/>
              </a:ext>
            </a:extLst>
          </p:cNvPr>
          <p:cNvSpPr>
            <a:spLocks noGrp="1"/>
          </p:cNvSpPr>
          <p:nvPr>
            <p:ph idx="1"/>
          </p:nvPr>
        </p:nvSpPr>
        <p:spPr>
          <a:xfrm>
            <a:off x="1534696" y="2596500"/>
            <a:ext cx="9520158" cy="1184668"/>
          </a:xfrm>
        </p:spPr>
        <p:txBody>
          <a:bodyPr>
            <a:normAutofit/>
          </a:bodyPr>
          <a:lstStyle/>
          <a:p>
            <a:pPr marL="457200" lvl="1" indent="0" algn="just">
              <a:buNone/>
            </a:pPr>
            <a:r>
              <a:rPr lang="fr-FR" sz="2400" dirty="0">
                <a:effectLst/>
                <a:ea typeface="Calibri" panose="020F0502020204030204" pitchFamily="34" charset="0"/>
                <a:cs typeface="Times New Roman" panose="02020603050405020304" pitchFamily="18" charset="0"/>
              </a:rPr>
              <a:t>L’onglet devis ne concerne pas les entrepreneurs d’Odyssée puisqu</a:t>
            </a:r>
            <a:r>
              <a:rPr lang="fr-FR" sz="2400" dirty="0">
                <a:ea typeface="Calibri" panose="020F0502020204030204" pitchFamily="34" charset="0"/>
                <a:cs typeface="Times New Roman" panose="02020603050405020304" pitchFamily="18" charset="0"/>
              </a:rPr>
              <a:t>’ils sont gérés dans le </a:t>
            </a:r>
            <a:r>
              <a:rPr lang="fr-FR" sz="2400" dirty="0" err="1">
                <a:ea typeface="Calibri" panose="020F0502020204030204" pitchFamily="34" charset="0"/>
                <a:cs typeface="Times New Roman" panose="02020603050405020304" pitchFamily="18" charset="0"/>
              </a:rPr>
              <a:t>winscop</a:t>
            </a:r>
            <a:r>
              <a:rPr lang="fr-FR" sz="2400" dirty="0">
                <a:ea typeface="Calibri" panose="020F0502020204030204" pitchFamily="34" charset="0"/>
                <a:cs typeface="Times New Roman" panose="02020603050405020304" pitchFamily="18" charset="0"/>
              </a:rPr>
              <a:t> (ENDI fin 2021)</a:t>
            </a:r>
            <a:endParaRPr lang="fr-FR" sz="2400" dirty="0">
              <a:effectLst/>
              <a:ea typeface="Calibri" panose="020F050202020403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4080461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Espace réservé du contenu 13">
            <a:extLst>
              <a:ext uri="{FF2B5EF4-FFF2-40B4-BE49-F238E27FC236}">
                <a16:creationId xmlns:a16="http://schemas.microsoft.com/office/drawing/2014/main" id="{CF0381B4-B706-479A-9457-932B5401F79C}"/>
              </a:ext>
            </a:extLst>
          </p:cNvPr>
          <p:cNvPicPr>
            <a:picLocks noGrp="1"/>
          </p:cNvPicPr>
          <p:nvPr>
            <p:ph sz="half" idx="1"/>
          </p:nvPr>
        </p:nvPicPr>
        <p:blipFill rotWithShape="1">
          <a:blip r:embed="rId2" cstate="print">
            <a:extLst>
              <a:ext uri="{28A0092B-C50C-407E-A947-70E740481C1C}">
                <a14:useLocalDpi xmlns:a14="http://schemas.microsoft.com/office/drawing/2010/main" val="0"/>
              </a:ext>
            </a:extLst>
          </a:blip>
          <a:srcRect l="1653" t="13913" r="6084" b="11229"/>
          <a:stretch/>
        </p:blipFill>
        <p:spPr bwMode="auto">
          <a:xfrm>
            <a:off x="943783" y="2134082"/>
            <a:ext cx="4953445" cy="3461075"/>
          </a:xfrm>
          <a:prstGeom prst="rect">
            <a:avLst/>
          </a:prstGeom>
          <a:ln>
            <a:noFill/>
          </a:ln>
          <a:extLst>
            <a:ext uri="{53640926-AAD7-44D8-BBD7-CCE9431645EC}">
              <a14:shadowObscured xmlns:a14="http://schemas.microsoft.com/office/drawing/2010/main"/>
            </a:ext>
          </a:extLst>
        </p:spPr>
      </p:pic>
      <p:sp>
        <p:nvSpPr>
          <p:cNvPr id="2" name="Titre 1">
            <a:extLst>
              <a:ext uri="{FF2B5EF4-FFF2-40B4-BE49-F238E27FC236}">
                <a16:creationId xmlns:a16="http://schemas.microsoft.com/office/drawing/2014/main" id="{7F1FA572-FE3C-4E7E-AD72-0C836E734D35}"/>
              </a:ext>
            </a:extLst>
          </p:cNvPr>
          <p:cNvSpPr>
            <a:spLocks noGrp="1"/>
          </p:cNvSpPr>
          <p:nvPr>
            <p:ph type="title"/>
          </p:nvPr>
        </p:nvSpPr>
        <p:spPr/>
        <p:txBody>
          <a:bodyPr/>
          <a:lstStyle/>
          <a:p>
            <a:r>
              <a:rPr lang="fr-FR" dirty="0"/>
              <a:t>Onglet « Sessions »</a:t>
            </a:r>
          </a:p>
        </p:txBody>
      </p:sp>
      <p:sp>
        <p:nvSpPr>
          <p:cNvPr id="4" name="Espace réservé du contenu 3">
            <a:extLst>
              <a:ext uri="{FF2B5EF4-FFF2-40B4-BE49-F238E27FC236}">
                <a16:creationId xmlns:a16="http://schemas.microsoft.com/office/drawing/2014/main" id="{6DB744C8-9196-4FE0-A36A-A193E6D6786C}"/>
              </a:ext>
            </a:extLst>
          </p:cNvPr>
          <p:cNvSpPr>
            <a:spLocks noGrp="1"/>
          </p:cNvSpPr>
          <p:nvPr>
            <p:ph sz="half" idx="2"/>
          </p:nvPr>
        </p:nvSpPr>
        <p:spPr>
          <a:xfrm>
            <a:off x="6294773" y="2188022"/>
            <a:ext cx="5102468" cy="3353197"/>
          </a:xfrm>
        </p:spPr>
        <p:txBody>
          <a:bodyPr>
            <a:normAutofit lnSpcReduction="10000"/>
          </a:bodyPr>
          <a:lstStyle/>
          <a:p>
            <a:pPr algn="just">
              <a:spcAft>
                <a:spcPts val="300"/>
              </a:spcAft>
            </a:pPr>
            <a:r>
              <a:rPr lang="fr-FR" sz="1800" dirty="0">
                <a:effectLst/>
                <a:ea typeface="Calibri" panose="020F0502020204030204" pitchFamily="34" charset="0"/>
                <a:cs typeface="Times New Roman" panose="02020603050405020304" pitchFamily="18" charset="0"/>
              </a:rPr>
              <a:t>On retrouve ici la liste de toutes les sessions déjà créées</a:t>
            </a:r>
          </a:p>
          <a:p>
            <a:pPr algn="just">
              <a:spcAft>
                <a:spcPts val="300"/>
              </a:spcAft>
            </a:pPr>
            <a:r>
              <a:rPr lang="fr-FR" sz="1800" dirty="0">
                <a:effectLst/>
                <a:ea typeface="Calibri" panose="020F0502020204030204" pitchFamily="34" charset="0"/>
                <a:cs typeface="Times New Roman" panose="02020603050405020304" pitchFamily="18" charset="0"/>
              </a:rPr>
              <a:t>Sur cette page principale, il est possible d’éditer la liste des sessions en PDF ou </a:t>
            </a:r>
            <a:r>
              <a:rPr lang="fr-FR" sz="1800" dirty="0" err="1">
                <a:effectLst/>
                <a:ea typeface="Calibri" panose="020F0502020204030204" pitchFamily="34" charset="0"/>
                <a:cs typeface="Times New Roman" panose="02020603050405020304" pitchFamily="18" charset="0"/>
              </a:rPr>
              <a:t>excel</a:t>
            </a:r>
            <a:endParaRPr lang="fr-FR" sz="1800" dirty="0">
              <a:ea typeface="Calibri" panose="020F0502020204030204" pitchFamily="34" charset="0"/>
              <a:cs typeface="Times New Roman" panose="02020603050405020304" pitchFamily="18" charset="0"/>
            </a:endParaRPr>
          </a:p>
          <a:p>
            <a:pPr algn="just">
              <a:spcAft>
                <a:spcPts val="300"/>
              </a:spcAft>
            </a:pPr>
            <a:r>
              <a:rPr lang="fr-FR" sz="1800" dirty="0">
                <a:effectLst/>
                <a:ea typeface="Calibri" panose="020F0502020204030204" pitchFamily="34" charset="0"/>
                <a:cs typeface="Times New Roman" panose="02020603050405020304" pitchFamily="18" charset="0"/>
              </a:rPr>
              <a:t>Dans les items du haut, on peut choisir de faire apparaître seulement certaines sessions (Inter/intra/interventions)</a:t>
            </a:r>
          </a:p>
          <a:p>
            <a:pPr algn="just">
              <a:spcAft>
                <a:spcPts val="300"/>
              </a:spcAft>
            </a:pPr>
            <a:r>
              <a:rPr lang="fr-FR" sz="1800" dirty="0">
                <a:ea typeface="Calibri" panose="020F0502020204030204" pitchFamily="34" charset="0"/>
                <a:cs typeface="Times New Roman" panose="02020603050405020304" pitchFamily="18" charset="0"/>
              </a:rPr>
              <a:t>Accéder directement aux infos de la session en cliquant dessus</a:t>
            </a:r>
            <a:endParaRPr lang="fr-FR" sz="1600" dirty="0">
              <a:effectLst/>
              <a:ea typeface="Calibri" panose="020F0502020204030204" pitchFamily="34" charset="0"/>
              <a:cs typeface="Times New Roman" panose="02020603050405020304" pitchFamily="18" charset="0"/>
            </a:endParaRPr>
          </a:p>
          <a:p>
            <a:endParaRPr lang="fr-FR" dirty="0"/>
          </a:p>
        </p:txBody>
      </p:sp>
      <p:sp>
        <p:nvSpPr>
          <p:cNvPr id="11" name="Ellipse 10">
            <a:extLst>
              <a:ext uri="{FF2B5EF4-FFF2-40B4-BE49-F238E27FC236}">
                <a16:creationId xmlns:a16="http://schemas.microsoft.com/office/drawing/2014/main" id="{629AFDB4-FA3C-4982-A233-033969E19700}"/>
              </a:ext>
            </a:extLst>
          </p:cNvPr>
          <p:cNvSpPr/>
          <p:nvPr/>
        </p:nvSpPr>
        <p:spPr>
          <a:xfrm>
            <a:off x="725288" y="3310684"/>
            <a:ext cx="936625" cy="908050"/>
          </a:xfrm>
          <a:prstGeom prst="ellipse">
            <a:avLst/>
          </a:prstGeom>
          <a:noFill/>
          <a:ln w="38100">
            <a:solidFill>
              <a:srgbClr val="FFC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3" name="Ellipse 12">
            <a:extLst>
              <a:ext uri="{FF2B5EF4-FFF2-40B4-BE49-F238E27FC236}">
                <a16:creationId xmlns:a16="http://schemas.microsoft.com/office/drawing/2014/main" id="{53BE6112-2E05-478D-BA8A-02FF906C2F5F}"/>
              </a:ext>
            </a:extLst>
          </p:cNvPr>
          <p:cNvSpPr/>
          <p:nvPr/>
        </p:nvSpPr>
        <p:spPr>
          <a:xfrm>
            <a:off x="1534695" y="2115303"/>
            <a:ext cx="3607258" cy="523964"/>
          </a:xfrm>
          <a:prstGeom prst="ellipse">
            <a:avLst/>
          </a:prstGeom>
          <a:noFill/>
          <a:ln w="38100">
            <a:solidFill>
              <a:srgbClr val="FFC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5" name="Ellipse 14">
            <a:extLst>
              <a:ext uri="{FF2B5EF4-FFF2-40B4-BE49-F238E27FC236}">
                <a16:creationId xmlns:a16="http://schemas.microsoft.com/office/drawing/2014/main" id="{700A0916-C176-45AF-A9B7-C8DBCABB3C56}"/>
              </a:ext>
            </a:extLst>
          </p:cNvPr>
          <p:cNvSpPr/>
          <p:nvPr/>
        </p:nvSpPr>
        <p:spPr>
          <a:xfrm>
            <a:off x="2468582" y="3108056"/>
            <a:ext cx="694748" cy="405255"/>
          </a:xfrm>
          <a:prstGeom prst="ellipse">
            <a:avLst/>
          </a:prstGeom>
          <a:noFill/>
          <a:ln w="38100">
            <a:solidFill>
              <a:srgbClr val="FFC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Tree>
    <p:extLst>
      <p:ext uri="{BB962C8B-B14F-4D97-AF65-F5344CB8AC3E}">
        <p14:creationId xmlns:p14="http://schemas.microsoft.com/office/powerpoint/2010/main" val="3538506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Espace réservé du contenu 9">
            <a:extLst>
              <a:ext uri="{FF2B5EF4-FFF2-40B4-BE49-F238E27FC236}">
                <a16:creationId xmlns:a16="http://schemas.microsoft.com/office/drawing/2014/main" id="{D5E1745B-7BCA-448D-9386-2B65678A42B5}"/>
              </a:ext>
            </a:extLst>
          </p:cNvPr>
          <p:cNvPicPr>
            <a:picLocks noGrp="1"/>
          </p:cNvPicPr>
          <p:nvPr>
            <p:ph sz="half" idx="1"/>
          </p:nvPr>
        </p:nvPicPr>
        <p:blipFill rotWithShape="1">
          <a:blip r:embed="rId2" cstate="print">
            <a:extLst>
              <a:ext uri="{28A0092B-C50C-407E-A947-70E740481C1C}">
                <a14:useLocalDpi xmlns:a14="http://schemas.microsoft.com/office/drawing/2010/main" val="0"/>
              </a:ext>
            </a:extLst>
          </a:blip>
          <a:srcRect l="2425" t="17636" r="20414" b="7466"/>
          <a:stretch/>
        </p:blipFill>
        <p:spPr bwMode="auto">
          <a:xfrm>
            <a:off x="801886" y="2088110"/>
            <a:ext cx="4902400" cy="3353197"/>
          </a:xfrm>
          <a:prstGeom prst="rect">
            <a:avLst/>
          </a:prstGeom>
          <a:ln>
            <a:noFill/>
          </a:ln>
          <a:extLst>
            <a:ext uri="{53640926-AAD7-44D8-BBD7-CCE9431645EC}">
              <a14:shadowObscured xmlns:a14="http://schemas.microsoft.com/office/drawing/2010/main"/>
            </a:ext>
          </a:extLst>
        </p:spPr>
      </p:pic>
      <p:sp>
        <p:nvSpPr>
          <p:cNvPr id="2" name="Titre 1">
            <a:extLst>
              <a:ext uri="{FF2B5EF4-FFF2-40B4-BE49-F238E27FC236}">
                <a16:creationId xmlns:a16="http://schemas.microsoft.com/office/drawing/2014/main" id="{7F1FA572-FE3C-4E7E-AD72-0C836E734D35}"/>
              </a:ext>
            </a:extLst>
          </p:cNvPr>
          <p:cNvSpPr>
            <a:spLocks noGrp="1"/>
          </p:cNvSpPr>
          <p:nvPr>
            <p:ph type="title"/>
          </p:nvPr>
        </p:nvSpPr>
        <p:spPr/>
        <p:txBody>
          <a:bodyPr/>
          <a:lstStyle/>
          <a:p>
            <a:r>
              <a:rPr lang="fr-FR" dirty="0"/>
              <a:t>Onglet « Sessions »</a:t>
            </a:r>
          </a:p>
        </p:txBody>
      </p:sp>
      <p:sp>
        <p:nvSpPr>
          <p:cNvPr id="4" name="Espace réservé du contenu 3">
            <a:extLst>
              <a:ext uri="{FF2B5EF4-FFF2-40B4-BE49-F238E27FC236}">
                <a16:creationId xmlns:a16="http://schemas.microsoft.com/office/drawing/2014/main" id="{6DB744C8-9196-4FE0-A36A-A193E6D6786C}"/>
              </a:ext>
            </a:extLst>
          </p:cNvPr>
          <p:cNvSpPr>
            <a:spLocks noGrp="1"/>
          </p:cNvSpPr>
          <p:nvPr>
            <p:ph sz="half" idx="2"/>
          </p:nvPr>
        </p:nvSpPr>
        <p:spPr>
          <a:xfrm>
            <a:off x="6096000" y="1263192"/>
            <a:ext cx="5828270" cy="4519770"/>
          </a:xfrm>
        </p:spPr>
        <p:txBody>
          <a:bodyPr>
            <a:normAutofit fontScale="85000" lnSpcReduction="20000"/>
          </a:bodyPr>
          <a:lstStyle/>
          <a:p>
            <a:pPr algn="just">
              <a:spcAft>
                <a:spcPts val="300"/>
              </a:spcAft>
            </a:pPr>
            <a:r>
              <a:rPr lang="fr-FR" sz="1800" dirty="0">
                <a:effectLst/>
                <a:ea typeface="Calibri" panose="020F0502020204030204" pitchFamily="34" charset="0"/>
                <a:cs typeface="Times New Roman" panose="02020603050405020304" pitchFamily="18" charset="0"/>
              </a:rPr>
              <a:t>Cliquer sur « nouvelle session »</a:t>
            </a:r>
          </a:p>
          <a:p>
            <a:pPr algn="just">
              <a:spcAft>
                <a:spcPts val="300"/>
              </a:spcAft>
            </a:pPr>
            <a:r>
              <a:rPr lang="fr-FR" sz="1800" dirty="0">
                <a:ea typeface="Calibri" panose="020F0502020204030204" pitchFamily="34" charset="0"/>
                <a:cs typeface="Times New Roman" panose="02020603050405020304" pitchFamily="18" charset="0"/>
              </a:rPr>
              <a:t>Choisir le type de la session :</a:t>
            </a:r>
          </a:p>
          <a:p>
            <a:pPr lvl="1" algn="just">
              <a:spcAft>
                <a:spcPts val="300"/>
              </a:spcAft>
            </a:pPr>
            <a:r>
              <a:rPr lang="fr-FR" sz="1400" dirty="0">
                <a:ea typeface="Calibri" panose="020F0502020204030204" pitchFamily="34" charset="0"/>
                <a:cs typeface="Times New Roman" panose="02020603050405020304" pitchFamily="18" charset="0"/>
              </a:rPr>
              <a:t>En Intra : </a:t>
            </a:r>
            <a:r>
              <a:rPr lang="fr-FR" sz="1400" b="0" i="0" dirty="0">
                <a:solidFill>
                  <a:srgbClr val="4E5056"/>
                </a:solidFill>
                <a:effectLst/>
              </a:rPr>
              <a:t>session organisée avec des salariés appartenant à une même société (+ VAE et BC)</a:t>
            </a:r>
          </a:p>
          <a:p>
            <a:pPr lvl="1" algn="just">
              <a:spcAft>
                <a:spcPts val="300"/>
              </a:spcAft>
            </a:pPr>
            <a:r>
              <a:rPr lang="fr-FR" sz="1400" dirty="0">
                <a:solidFill>
                  <a:srgbClr val="4E5056"/>
                </a:solidFill>
                <a:ea typeface="Calibri" panose="020F0502020204030204" pitchFamily="34" charset="0"/>
                <a:cs typeface="Times New Roman" panose="02020603050405020304" pitchFamily="18" charset="0"/>
              </a:rPr>
              <a:t>En Inter : </a:t>
            </a:r>
            <a:r>
              <a:rPr lang="fr-FR" sz="1400" b="0" i="0" dirty="0">
                <a:solidFill>
                  <a:srgbClr val="4E5056"/>
                </a:solidFill>
                <a:effectLst/>
              </a:rPr>
              <a:t>plusieurs salariés de différentes sociétés</a:t>
            </a:r>
          </a:p>
          <a:p>
            <a:pPr lvl="1" algn="just">
              <a:spcAft>
                <a:spcPts val="300"/>
              </a:spcAft>
            </a:pPr>
            <a:r>
              <a:rPr lang="fr-FR" sz="1400" dirty="0">
                <a:solidFill>
                  <a:srgbClr val="4E5056"/>
                </a:solidFill>
                <a:ea typeface="Calibri" panose="020F0502020204030204" pitchFamily="34" charset="0"/>
                <a:cs typeface="Times New Roman" panose="02020603050405020304" pitchFamily="18" charset="0"/>
              </a:rPr>
              <a:t>Intervention/conseil : Action de sous-traitance </a:t>
            </a:r>
            <a:r>
              <a:rPr lang="fr-FR" sz="1400" b="1" u="sng" dirty="0">
                <a:solidFill>
                  <a:srgbClr val="4E5056"/>
                </a:solidFill>
                <a:ea typeface="Calibri" panose="020F0502020204030204" pitchFamily="34" charset="0"/>
                <a:cs typeface="Times New Roman" panose="02020603050405020304" pitchFamily="18" charset="0"/>
              </a:rPr>
              <a:t>et</a:t>
            </a:r>
            <a:r>
              <a:rPr lang="fr-FR" sz="1400" dirty="0">
                <a:solidFill>
                  <a:srgbClr val="4E5056"/>
                </a:solidFill>
                <a:ea typeface="Calibri" panose="020F0502020204030204" pitchFamily="34" charset="0"/>
                <a:cs typeface="Times New Roman" panose="02020603050405020304" pitchFamily="18" charset="0"/>
              </a:rPr>
              <a:t> toute action ne relevant pas du BPF.</a:t>
            </a:r>
          </a:p>
          <a:p>
            <a:pPr algn="just">
              <a:spcAft>
                <a:spcPts val="300"/>
              </a:spcAft>
            </a:pPr>
            <a:r>
              <a:rPr lang="fr-FR" sz="1800" dirty="0">
                <a:solidFill>
                  <a:srgbClr val="4E5056"/>
                </a:solidFill>
                <a:effectLst/>
                <a:ea typeface="Calibri" panose="020F0502020204030204" pitchFamily="34" charset="0"/>
                <a:cs typeface="Times New Roman" panose="02020603050405020304" pitchFamily="18" charset="0"/>
              </a:rPr>
              <a:t>Remplir les autres champs : permettent de remplir automatique</a:t>
            </a:r>
            <a:r>
              <a:rPr lang="fr-FR" sz="1800" dirty="0">
                <a:solidFill>
                  <a:srgbClr val="4E5056"/>
                </a:solidFill>
                <a:ea typeface="Calibri" panose="020F0502020204030204" pitchFamily="34" charset="0"/>
                <a:cs typeface="Times New Roman" panose="02020603050405020304" pitchFamily="18" charset="0"/>
              </a:rPr>
              <a:t>ment les conventions</a:t>
            </a:r>
          </a:p>
          <a:p>
            <a:pPr lvl="1" algn="just">
              <a:spcAft>
                <a:spcPts val="300"/>
              </a:spcAft>
            </a:pPr>
            <a:r>
              <a:rPr lang="fr-FR" sz="1600" dirty="0">
                <a:solidFill>
                  <a:srgbClr val="4E5056"/>
                </a:solidFill>
                <a:ea typeface="Calibri" panose="020F0502020204030204" pitchFamily="34" charset="0"/>
                <a:cs typeface="Times New Roman" panose="02020603050405020304" pitchFamily="18" charset="0"/>
              </a:rPr>
              <a:t>Le coût de la formation est à indiquer HT</a:t>
            </a:r>
          </a:p>
          <a:p>
            <a:pPr lvl="1" algn="just">
              <a:spcAft>
                <a:spcPts val="300"/>
              </a:spcAft>
            </a:pPr>
            <a:r>
              <a:rPr lang="fr-FR" sz="1600" dirty="0">
                <a:solidFill>
                  <a:srgbClr val="4E5056"/>
                </a:solidFill>
                <a:ea typeface="Calibri" panose="020F0502020204030204" pitchFamily="34" charset="0"/>
                <a:cs typeface="Times New Roman" panose="02020603050405020304" pitchFamily="18" charset="0"/>
              </a:rPr>
              <a:t>L’adresse correspond à l’adresse du lieu où se déroule la formation</a:t>
            </a:r>
          </a:p>
          <a:p>
            <a:pPr algn="just">
              <a:spcAft>
                <a:spcPts val="300"/>
              </a:spcAft>
            </a:pPr>
            <a:r>
              <a:rPr lang="fr-FR" sz="1800" dirty="0">
                <a:solidFill>
                  <a:srgbClr val="4E5056"/>
                </a:solidFill>
                <a:effectLst/>
                <a:ea typeface="Calibri" panose="020F0502020204030204" pitchFamily="34" charset="0"/>
                <a:cs typeface="Times New Roman" panose="02020603050405020304" pitchFamily="18" charset="0"/>
              </a:rPr>
              <a:t>Quand la session est créée on la retrouve dans la liste principale pour pouvoir la gérer</a:t>
            </a:r>
          </a:p>
          <a:p>
            <a:pPr algn="just">
              <a:spcAft>
                <a:spcPts val="300"/>
              </a:spcAft>
            </a:pPr>
            <a:r>
              <a:rPr lang="fr-FR" sz="1800" dirty="0">
                <a:ea typeface="Calibri" panose="020F0502020204030204" pitchFamily="34" charset="0"/>
                <a:cs typeface="Times New Roman" panose="02020603050405020304" pitchFamily="18" charset="0"/>
              </a:rPr>
              <a:t>Cliquer sur « enregistrer »</a:t>
            </a:r>
            <a:endParaRPr lang="fr-FR" sz="1800" dirty="0">
              <a:effectLst/>
              <a:ea typeface="Calibri" panose="020F0502020204030204" pitchFamily="34" charset="0"/>
              <a:cs typeface="Times New Roman" panose="02020603050405020304" pitchFamily="18" charset="0"/>
            </a:endParaRPr>
          </a:p>
          <a:p>
            <a:endParaRPr lang="fr-FR" dirty="0"/>
          </a:p>
        </p:txBody>
      </p:sp>
      <p:sp>
        <p:nvSpPr>
          <p:cNvPr id="11" name="Ellipse 10">
            <a:extLst>
              <a:ext uri="{FF2B5EF4-FFF2-40B4-BE49-F238E27FC236}">
                <a16:creationId xmlns:a16="http://schemas.microsoft.com/office/drawing/2014/main" id="{629AFDB4-FA3C-4982-A233-033969E19700}"/>
              </a:ext>
            </a:extLst>
          </p:cNvPr>
          <p:cNvSpPr/>
          <p:nvPr/>
        </p:nvSpPr>
        <p:spPr>
          <a:xfrm>
            <a:off x="598070" y="3570176"/>
            <a:ext cx="936625" cy="908050"/>
          </a:xfrm>
          <a:prstGeom prst="ellipse">
            <a:avLst/>
          </a:prstGeom>
          <a:noFill/>
          <a:ln w="38100">
            <a:solidFill>
              <a:srgbClr val="FFC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3" name="Ellipse 12">
            <a:extLst>
              <a:ext uri="{FF2B5EF4-FFF2-40B4-BE49-F238E27FC236}">
                <a16:creationId xmlns:a16="http://schemas.microsoft.com/office/drawing/2014/main" id="{53BE6112-2E05-478D-BA8A-02FF906C2F5F}"/>
              </a:ext>
            </a:extLst>
          </p:cNvPr>
          <p:cNvSpPr/>
          <p:nvPr/>
        </p:nvSpPr>
        <p:spPr>
          <a:xfrm>
            <a:off x="2399668" y="2524815"/>
            <a:ext cx="1430926" cy="405256"/>
          </a:xfrm>
          <a:prstGeom prst="ellipse">
            <a:avLst/>
          </a:prstGeom>
          <a:noFill/>
          <a:ln w="38100">
            <a:solidFill>
              <a:srgbClr val="FFC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Tree>
    <p:extLst>
      <p:ext uri="{BB962C8B-B14F-4D97-AF65-F5344CB8AC3E}">
        <p14:creationId xmlns:p14="http://schemas.microsoft.com/office/powerpoint/2010/main" val="4197656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90D0610B-2DA1-452E-8CE9-A5F7989C678D}"/>
              </a:ext>
            </a:extLst>
          </p:cNvPr>
          <p:cNvSpPr>
            <a:spLocks noGrp="1"/>
          </p:cNvSpPr>
          <p:nvPr>
            <p:ph type="title"/>
          </p:nvPr>
        </p:nvSpPr>
        <p:spPr/>
        <p:txBody>
          <a:bodyPr/>
          <a:lstStyle/>
          <a:p>
            <a:r>
              <a:rPr lang="fr-FR" dirty="0"/>
              <a:t>Sommaire</a:t>
            </a:r>
          </a:p>
        </p:txBody>
      </p:sp>
      <p:sp>
        <p:nvSpPr>
          <p:cNvPr id="5" name="Espace réservé du contenu 4">
            <a:extLst>
              <a:ext uri="{FF2B5EF4-FFF2-40B4-BE49-F238E27FC236}">
                <a16:creationId xmlns:a16="http://schemas.microsoft.com/office/drawing/2014/main" id="{BEAADF4A-6ABA-4466-9D9B-FB85BF69465D}"/>
              </a:ext>
            </a:extLst>
          </p:cNvPr>
          <p:cNvSpPr>
            <a:spLocks noGrp="1"/>
          </p:cNvSpPr>
          <p:nvPr>
            <p:ph idx="1"/>
          </p:nvPr>
        </p:nvSpPr>
        <p:spPr>
          <a:xfrm>
            <a:off x="485215" y="1895213"/>
            <a:ext cx="4824540" cy="4312332"/>
          </a:xfrm>
        </p:spPr>
        <p:txBody>
          <a:bodyPr>
            <a:normAutofit fontScale="77500" lnSpcReduction="20000"/>
          </a:bodyPr>
          <a:lstStyle/>
          <a:p>
            <a:r>
              <a:rPr lang="fr-FR" dirty="0" err="1">
                <a:hlinkClick r:id="rId3" action="ppaction://hlinksldjump"/>
              </a:rPr>
              <a:t>Formadmin</a:t>
            </a:r>
            <a:r>
              <a:rPr lang="fr-FR" dirty="0">
                <a:hlinkClick r:id="rId3" action="ppaction://hlinksldjump"/>
              </a:rPr>
              <a:t> kesako ?</a:t>
            </a:r>
            <a:endParaRPr lang="fr-FR" dirty="0"/>
          </a:p>
          <a:p>
            <a:r>
              <a:rPr lang="fr-FR" dirty="0">
                <a:hlinkClick r:id="rId4" action="ppaction://hlinksldjump"/>
              </a:rPr>
              <a:t>Accès au logiciel</a:t>
            </a:r>
            <a:endParaRPr lang="fr-FR" dirty="0"/>
          </a:p>
          <a:p>
            <a:r>
              <a:rPr lang="fr-FR" dirty="0">
                <a:hlinkClick r:id="rId5" action="ppaction://hlinksldjump"/>
              </a:rPr>
              <a:t>Paramétrage du profil</a:t>
            </a:r>
            <a:endParaRPr lang="fr-FR" dirty="0"/>
          </a:p>
          <a:p>
            <a:r>
              <a:rPr lang="fr-FR" dirty="0">
                <a:hlinkClick r:id="rId6" action="ppaction://hlinksldjump"/>
              </a:rPr>
              <a:t>Onglet « Formateurs »</a:t>
            </a:r>
            <a:endParaRPr lang="fr-FR" dirty="0"/>
          </a:p>
          <a:p>
            <a:r>
              <a:rPr lang="fr-FR" dirty="0">
                <a:hlinkClick r:id="rId7" action="ppaction://hlinksldjump"/>
              </a:rPr>
              <a:t>Onglet « Accueil »</a:t>
            </a:r>
            <a:endParaRPr lang="fr-FR" dirty="0"/>
          </a:p>
          <a:p>
            <a:r>
              <a:rPr lang="fr-FR" dirty="0">
                <a:hlinkClick r:id="rId8" action="ppaction://hlinksldjump"/>
              </a:rPr>
              <a:t>Créer une session de formation</a:t>
            </a:r>
            <a:endParaRPr lang="fr-FR" dirty="0"/>
          </a:p>
          <a:p>
            <a:r>
              <a:rPr lang="fr-FR" dirty="0">
                <a:hlinkClick r:id="rId9" action="ppaction://hlinksldjump"/>
              </a:rPr>
              <a:t>Onglet « Client »</a:t>
            </a:r>
            <a:endParaRPr lang="fr-FR" dirty="0"/>
          </a:p>
          <a:p>
            <a:r>
              <a:rPr lang="fr-FR" dirty="0">
                <a:hlinkClick r:id="rId10" action="ppaction://hlinksldjump"/>
              </a:rPr>
              <a:t>Onglet « Devis</a:t>
            </a:r>
            <a:r>
              <a:rPr lang="fr-FR" dirty="0"/>
              <a:t> »</a:t>
            </a:r>
          </a:p>
          <a:p>
            <a:r>
              <a:rPr lang="fr-FR" dirty="0">
                <a:hlinkClick r:id="rId11" action="ppaction://hlinksldjump"/>
              </a:rPr>
              <a:t>Onglet « Session » </a:t>
            </a:r>
            <a:endParaRPr lang="fr-FR" dirty="0"/>
          </a:p>
          <a:p>
            <a:r>
              <a:rPr lang="fr-FR" dirty="0">
                <a:hlinkClick r:id="rId12" action="ppaction://hlinksldjump"/>
              </a:rPr>
              <a:t>Onglet « Session : pour les sessions intra/inter »</a:t>
            </a:r>
            <a:endParaRPr lang="fr-FR" dirty="0"/>
          </a:p>
          <a:p>
            <a:r>
              <a:rPr lang="fr-FR" dirty="0">
                <a:hlinkClick r:id="rId13" action="ppaction://hlinksldjump"/>
              </a:rPr>
              <a:t>Onglet « Session : pour les sessions intervention/conseil »</a:t>
            </a:r>
            <a:endParaRPr lang="fr-FR" dirty="0"/>
          </a:p>
        </p:txBody>
      </p:sp>
      <p:sp>
        <p:nvSpPr>
          <p:cNvPr id="6" name="Espace réservé du contenu 4">
            <a:extLst>
              <a:ext uri="{FF2B5EF4-FFF2-40B4-BE49-F238E27FC236}">
                <a16:creationId xmlns:a16="http://schemas.microsoft.com/office/drawing/2014/main" id="{5092C0C1-8EB7-425E-9F8B-A8C1DDED1931}"/>
              </a:ext>
            </a:extLst>
          </p:cNvPr>
          <p:cNvSpPr txBox="1">
            <a:spLocks/>
          </p:cNvSpPr>
          <p:nvPr/>
        </p:nvSpPr>
        <p:spPr>
          <a:xfrm>
            <a:off x="5646032" y="2015732"/>
            <a:ext cx="3982877" cy="3450613"/>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endParaRPr lang="fr-FR" dirty="0"/>
          </a:p>
        </p:txBody>
      </p:sp>
      <p:sp>
        <p:nvSpPr>
          <p:cNvPr id="7" name="Espace réservé du contenu 4">
            <a:extLst>
              <a:ext uri="{FF2B5EF4-FFF2-40B4-BE49-F238E27FC236}">
                <a16:creationId xmlns:a16="http://schemas.microsoft.com/office/drawing/2014/main" id="{DC988EA8-2D13-4AD3-9E55-02D96E3C7AFE}"/>
              </a:ext>
            </a:extLst>
          </p:cNvPr>
          <p:cNvSpPr txBox="1">
            <a:spLocks/>
          </p:cNvSpPr>
          <p:nvPr/>
        </p:nvSpPr>
        <p:spPr>
          <a:xfrm>
            <a:off x="5947368" y="1853754"/>
            <a:ext cx="5565759" cy="4312332"/>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fr-FR" dirty="0">
                <a:hlinkClick r:id="rId14" action="ppaction://hlinksldjump"/>
              </a:rPr>
              <a:t>Onglet « Session – Compétences et Résultats »</a:t>
            </a:r>
            <a:endParaRPr lang="fr-FR" dirty="0"/>
          </a:p>
          <a:p>
            <a:r>
              <a:rPr lang="fr-FR" dirty="0">
                <a:hlinkClick r:id="rId15" action="ppaction://hlinksldjump"/>
              </a:rPr>
              <a:t>Onglet « Session – Evaluation »</a:t>
            </a:r>
            <a:endParaRPr lang="fr-FR" dirty="0"/>
          </a:p>
          <a:p>
            <a:r>
              <a:rPr lang="fr-FR" dirty="0">
                <a:hlinkClick r:id="rId16" action="ppaction://hlinksldjump"/>
              </a:rPr>
              <a:t>Onglet « Session – Document »</a:t>
            </a:r>
            <a:endParaRPr lang="fr-FR" dirty="0"/>
          </a:p>
          <a:p>
            <a:r>
              <a:rPr lang="fr-FR" dirty="0">
                <a:hlinkClick r:id="rId17" action="ppaction://hlinksldjump"/>
              </a:rPr>
              <a:t>Onglet « Origine des fonds »</a:t>
            </a:r>
            <a:endParaRPr lang="fr-FR" dirty="0"/>
          </a:p>
          <a:p>
            <a:r>
              <a:rPr lang="fr-FR" dirty="0">
                <a:hlinkClick r:id="rId18" action="ppaction://hlinksldjump"/>
              </a:rPr>
              <a:t>Onglet « Stagiaires »</a:t>
            </a:r>
            <a:endParaRPr lang="fr-FR" dirty="0"/>
          </a:p>
          <a:p>
            <a:r>
              <a:rPr lang="fr-FR" dirty="0">
                <a:hlinkClick r:id="rId19" action="ppaction://hlinksldjump"/>
              </a:rPr>
              <a:t>Onglet « Documents »</a:t>
            </a:r>
            <a:endParaRPr lang="fr-FR" dirty="0"/>
          </a:p>
          <a:p>
            <a:r>
              <a:rPr lang="fr-FR" dirty="0">
                <a:hlinkClick r:id="rId20" action="ppaction://hlinksldjump"/>
              </a:rPr>
              <a:t>Onglet « Bilan Pédagogique et Financier »</a:t>
            </a:r>
            <a:endParaRPr lang="fr-FR" dirty="0"/>
          </a:p>
          <a:p>
            <a:r>
              <a:rPr lang="fr-FR" dirty="0">
                <a:hlinkClick r:id="rId21" action="ppaction://hlinksldjump"/>
              </a:rPr>
              <a:t>Onglet « Messagerie »</a:t>
            </a:r>
            <a:endParaRPr lang="fr-FR" dirty="0"/>
          </a:p>
          <a:p>
            <a:r>
              <a:rPr lang="fr-FR" dirty="0">
                <a:hlinkClick r:id="rId22" action="ppaction://hlinksldjump"/>
              </a:rPr>
              <a:t>Onglet « Améliorations »</a:t>
            </a:r>
            <a:endParaRPr lang="fr-FR" dirty="0"/>
          </a:p>
          <a:p>
            <a:r>
              <a:rPr lang="fr-FR" dirty="0">
                <a:hlinkClick r:id="rId23" action="ppaction://hlinksldjump"/>
              </a:rPr>
              <a:t>Onglet « Améliorations coopérative »</a:t>
            </a:r>
          </a:p>
          <a:p>
            <a:r>
              <a:rPr lang="fr-FR" dirty="0">
                <a:hlinkClick r:id="rId23" action="ppaction://hlinksldjump"/>
              </a:rPr>
              <a:t>Onglet « Veille coopérative »</a:t>
            </a:r>
            <a:endParaRPr lang="fr-FR" dirty="0"/>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14115977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du contenu 8">
            <a:extLst>
              <a:ext uri="{FF2B5EF4-FFF2-40B4-BE49-F238E27FC236}">
                <a16:creationId xmlns:a16="http://schemas.microsoft.com/office/drawing/2014/main" id="{89E8AB44-74A8-4061-8709-799E3C5297F3}"/>
              </a:ext>
            </a:extLst>
          </p:cNvPr>
          <p:cNvPicPr>
            <a:picLocks noGrp="1"/>
          </p:cNvPicPr>
          <p:nvPr>
            <p:ph sz="half" idx="1"/>
          </p:nvPr>
        </p:nvPicPr>
        <p:blipFill rotWithShape="1">
          <a:blip r:embed="rId2" cstate="print">
            <a:extLst>
              <a:ext uri="{28A0092B-C50C-407E-A947-70E740481C1C}">
                <a14:useLocalDpi xmlns:a14="http://schemas.microsoft.com/office/drawing/2010/main" val="0"/>
              </a:ext>
            </a:extLst>
          </a:blip>
          <a:srcRect l="16755" t="12150" r="1234" b="5546"/>
          <a:stretch/>
        </p:blipFill>
        <p:spPr bwMode="auto">
          <a:xfrm>
            <a:off x="598070" y="2022905"/>
            <a:ext cx="5110752" cy="3549992"/>
          </a:xfrm>
          <a:prstGeom prst="rect">
            <a:avLst/>
          </a:prstGeom>
          <a:ln>
            <a:noFill/>
          </a:ln>
          <a:extLst>
            <a:ext uri="{53640926-AAD7-44D8-BBD7-CCE9431645EC}">
              <a14:shadowObscured xmlns:a14="http://schemas.microsoft.com/office/drawing/2010/main"/>
            </a:ext>
          </a:extLst>
        </p:spPr>
      </p:pic>
      <p:sp>
        <p:nvSpPr>
          <p:cNvPr id="2" name="Titre 1">
            <a:extLst>
              <a:ext uri="{FF2B5EF4-FFF2-40B4-BE49-F238E27FC236}">
                <a16:creationId xmlns:a16="http://schemas.microsoft.com/office/drawing/2014/main" id="{7F1FA572-FE3C-4E7E-AD72-0C836E734D35}"/>
              </a:ext>
            </a:extLst>
          </p:cNvPr>
          <p:cNvSpPr>
            <a:spLocks noGrp="1"/>
          </p:cNvSpPr>
          <p:nvPr>
            <p:ph type="title"/>
          </p:nvPr>
        </p:nvSpPr>
        <p:spPr/>
        <p:txBody>
          <a:bodyPr/>
          <a:lstStyle/>
          <a:p>
            <a:r>
              <a:rPr lang="fr-FR" dirty="0"/>
              <a:t>Onglet « Sessions – Session »</a:t>
            </a:r>
            <a:br>
              <a:rPr lang="fr-FR" dirty="0"/>
            </a:br>
            <a:r>
              <a:rPr lang="fr-FR" sz="2400" dirty="0"/>
              <a:t>pour les </a:t>
            </a:r>
            <a:r>
              <a:rPr lang="fr-FR" sz="2400" u="sng" dirty="0"/>
              <a:t>sessions inter et intra</a:t>
            </a:r>
            <a:r>
              <a:rPr lang="fr-FR" sz="2400" dirty="0"/>
              <a:t> </a:t>
            </a:r>
          </a:p>
        </p:txBody>
      </p:sp>
      <p:sp>
        <p:nvSpPr>
          <p:cNvPr id="4" name="Espace réservé du contenu 3">
            <a:extLst>
              <a:ext uri="{FF2B5EF4-FFF2-40B4-BE49-F238E27FC236}">
                <a16:creationId xmlns:a16="http://schemas.microsoft.com/office/drawing/2014/main" id="{6DB744C8-9196-4FE0-A36A-A193E6D6786C}"/>
              </a:ext>
            </a:extLst>
          </p:cNvPr>
          <p:cNvSpPr>
            <a:spLocks noGrp="1"/>
          </p:cNvSpPr>
          <p:nvPr>
            <p:ph sz="half" idx="2"/>
          </p:nvPr>
        </p:nvSpPr>
        <p:spPr>
          <a:xfrm>
            <a:off x="6096000" y="2067890"/>
            <a:ext cx="5865341" cy="3661204"/>
          </a:xfrm>
        </p:spPr>
        <p:txBody>
          <a:bodyPr>
            <a:normAutofit/>
          </a:bodyPr>
          <a:lstStyle/>
          <a:p>
            <a:r>
              <a:rPr lang="fr-FR" dirty="0"/>
              <a:t>S’il manque des informations sur la formation : il est possible de la retrouver en cliquant sur l’œil</a:t>
            </a:r>
          </a:p>
          <a:p>
            <a:r>
              <a:rPr lang="fr-FR" dirty="0"/>
              <a:t> A noter que s’il manque une information importante : une icone rouge « Attention » s’affiche. </a:t>
            </a:r>
          </a:p>
          <a:p>
            <a:pPr lvl="1"/>
            <a:r>
              <a:rPr lang="fr-FR" dirty="0"/>
              <a:t>En passant le cliqueur dessus, celui-ci donne l’explication</a:t>
            </a:r>
          </a:p>
        </p:txBody>
      </p:sp>
      <p:sp>
        <p:nvSpPr>
          <p:cNvPr id="11" name="Ellipse 10">
            <a:extLst>
              <a:ext uri="{FF2B5EF4-FFF2-40B4-BE49-F238E27FC236}">
                <a16:creationId xmlns:a16="http://schemas.microsoft.com/office/drawing/2014/main" id="{629AFDB4-FA3C-4982-A233-033969E19700}"/>
              </a:ext>
            </a:extLst>
          </p:cNvPr>
          <p:cNvSpPr/>
          <p:nvPr/>
        </p:nvSpPr>
        <p:spPr>
          <a:xfrm>
            <a:off x="406112" y="1885304"/>
            <a:ext cx="681284" cy="570087"/>
          </a:xfrm>
          <a:prstGeom prst="ellipse">
            <a:avLst/>
          </a:prstGeom>
          <a:noFill/>
          <a:ln w="38100">
            <a:solidFill>
              <a:schemeClr val="accent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3" name="Ellipse 12">
            <a:extLst>
              <a:ext uri="{FF2B5EF4-FFF2-40B4-BE49-F238E27FC236}">
                <a16:creationId xmlns:a16="http://schemas.microsoft.com/office/drawing/2014/main" id="{53BE6112-2E05-478D-BA8A-02FF906C2F5F}"/>
              </a:ext>
            </a:extLst>
          </p:cNvPr>
          <p:cNvSpPr/>
          <p:nvPr/>
        </p:nvSpPr>
        <p:spPr>
          <a:xfrm>
            <a:off x="1828801" y="4353615"/>
            <a:ext cx="447299" cy="317239"/>
          </a:xfrm>
          <a:prstGeom prst="ellipse">
            <a:avLst/>
          </a:prstGeom>
          <a:noFill/>
          <a:ln w="38100">
            <a:solidFill>
              <a:srgbClr val="FFC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2" name="Ellipse 11">
            <a:extLst>
              <a:ext uri="{FF2B5EF4-FFF2-40B4-BE49-F238E27FC236}">
                <a16:creationId xmlns:a16="http://schemas.microsoft.com/office/drawing/2014/main" id="{CD3434E3-97E0-4016-B008-76431BA86720}"/>
              </a:ext>
            </a:extLst>
          </p:cNvPr>
          <p:cNvSpPr/>
          <p:nvPr/>
        </p:nvSpPr>
        <p:spPr>
          <a:xfrm>
            <a:off x="1190368" y="2738999"/>
            <a:ext cx="447299" cy="317239"/>
          </a:xfrm>
          <a:prstGeom prst="ellipse">
            <a:avLst/>
          </a:prstGeom>
          <a:noFill/>
          <a:ln w="38100">
            <a:solidFill>
              <a:srgbClr val="FFC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Tree>
    <p:extLst>
      <p:ext uri="{BB962C8B-B14F-4D97-AF65-F5344CB8AC3E}">
        <p14:creationId xmlns:p14="http://schemas.microsoft.com/office/powerpoint/2010/main" val="633940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6DB744C8-9196-4FE0-A36A-A193E6D6786C}"/>
              </a:ext>
            </a:extLst>
          </p:cNvPr>
          <p:cNvSpPr>
            <a:spLocks noGrp="1"/>
          </p:cNvSpPr>
          <p:nvPr>
            <p:ph sz="half" idx="2"/>
          </p:nvPr>
        </p:nvSpPr>
        <p:spPr>
          <a:xfrm>
            <a:off x="6096000" y="1703549"/>
            <a:ext cx="5890054" cy="4349561"/>
          </a:xfrm>
        </p:spPr>
        <p:txBody>
          <a:bodyPr>
            <a:normAutofit fontScale="92500" lnSpcReduction="10000"/>
          </a:bodyPr>
          <a:lstStyle/>
          <a:p>
            <a:r>
              <a:rPr lang="fr-FR" dirty="0"/>
              <a:t>Cliquer sur ajouter et remplir les informations concernant les stagiaires </a:t>
            </a:r>
          </a:p>
          <a:p>
            <a:pPr lvl="1"/>
            <a:r>
              <a:rPr lang="fr-FR" dirty="0"/>
              <a:t>Permet d’éditer et d’envoyer par mail les documents nominatifs </a:t>
            </a:r>
          </a:p>
          <a:p>
            <a:pPr lvl="2"/>
            <a:r>
              <a:rPr lang="fr-FR" dirty="0"/>
              <a:t>Feuille d’émargement individuelle, attestations de présence globale, convocations, attestations de compétences, chevalets…</a:t>
            </a:r>
          </a:p>
          <a:p>
            <a:pPr lvl="1"/>
            <a:r>
              <a:rPr lang="fr-FR" dirty="0"/>
              <a:t>Permet d’envoyer par mail et </a:t>
            </a:r>
            <a:r>
              <a:rPr lang="fr-FR" b="1" dirty="0"/>
              <a:t>de récolter les données des évaluations de satisfaction</a:t>
            </a:r>
          </a:p>
          <a:p>
            <a:r>
              <a:rPr lang="fr-FR" dirty="0"/>
              <a:t>Cocher la case du stagiaire et cliquer sur « actions » pour éditer les documents nominatifs</a:t>
            </a:r>
          </a:p>
          <a:p>
            <a:r>
              <a:rPr lang="fr-FR" dirty="0"/>
              <a:t>Pour éditer des documents non-nominatifs cliquer sur les boutons en dessous</a:t>
            </a:r>
          </a:p>
          <a:p>
            <a:endParaRPr lang="fr-FR" dirty="0"/>
          </a:p>
        </p:txBody>
      </p:sp>
      <p:grpSp>
        <p:nvGrpSpPr>
          <p:cNvPr id="8" name="Groupe 7">
            <a:extLst>
              <a:ext uri="{FF2B5EF4-FFF2-40B4-BE49-F238E27FC236}">
                <a16:creationId xmlns:a16="http://schemas.microsoft.com/office/drawing/2014/main" id="{747FE039-5301-480B-8023-5D3D83AE55CD}"/>
              </a:ext>
            </a:extLst>
          </p:cNvPr>
          <p:cNvGrpSpPr/>
          <p:nvPr/>
        </p:nvGrpSpPr>
        <p:grpSpPr>
          <a:xfrm>
            <a:off x="10822886" y="3787281"/>
            <a:ext cx="1322177" cy="840652"/>
            <a:chOff x="9238170" y="304179"/>
            <a:chExt cx="2950827" cy="1402819"/>
          </a:xfrm>
        </p:grpSpPr>
        <p:sp>
          <p:nvSpPr>
            <p:cNvPr id="10" name="Explosion : 14 points 9">
              <a:extLst>
                <a:ext uri="{FF2B5EF4-FFF2-40B4-BE49-F238E27FC236}">
                  <a16:creationId xmlns:a16="http://schemas.microsoft.com/office/drawing/2014/main" id="{4C1F6D0D-91E7-426B-8C8F-46F4B5F4CC57}"/>
                </a:ext>
              </a:extLst>
            </p:cNvPr>
            <p:cNvSpPr/>
            <p:nvPr/>
          </p:nvSpPr>
          <p:spPr>
            <a:xfrm>
              <a:off x="9440724" y="304179"/>
              <a:ext cx="2748273" cy="1402819"/>
            </a:xfrm>
            <a:prstGeom prst="irregularSeal2">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14" name="ZoneTexte 13">
              <a:extLst>
                <a:ext uri="{FF2B5EF4-FFF2-40B4-BE49-F238E27FC236}">
                  <a16:creationId xmlns:a16="http://schemas.microsoft.com/office/drawing/2014/main" id="{FD0134D0-C4A9-4E24-B691-8B17B56BD86E}"/>
                </a:ext>
              </a:extLst>
            </p:cNvPr>
            <p:cNvSpPr txBox="1"/>
            <p:nvPr/>
          </p:nvSpPr>
          <p:spPr>
            <a:xfrm rot="20416714">
              <a:off x="9238170" y="542106"/>
              <a:ext cx="2689533" cy="366843"/>
            </a:xfrm>
            <a:prstGeom prst="rect">
              <a:avLst/>
            </a:prstGeom>
            <a:noFill/>
          </p:spPr>
          <p:txBody>
            <a:bodyPr wrap="square" rtlCol="0">
              <a:spAutoFit/>
            </a:bodyPr>
            <a:lstStyle/>
            <a:p>
              <a:pPr algn="ctr"/>
              <a:r>
                <a:rPr lang="fr-FR" sz="1400" b="1" dirty="0">
                  <a:solidFill>
                    <a:schemeClr val="accent4"/>
                  </a:solidFill>
                </a:rPr>
                <a:t>Obligations</a:t>
              </a:r>
              <a:r>
                <a:rPr lang="fr-FR" dirty="0">
                  <a:solidFill>
                    <a:schemeClr val="accent4"/>
                  </a:solidFill>
                </a:rPr>
                <a:t> </a:t>
              </a:r>
              <a:r>
                <a:rPr lang="fr-FR" sz="1400" b="1" dirty="0">
                  <a:solidFill>
                    <a:schemeClr val="accent4"/>
                  </a:solidFill>
                </a:rPr>
                <a:t>Qualiopi</a:t>
              </a:r>
              <a:endParaRPr lang="fr-FR" b="1" dirty="0">
                <a:solidFill>
                  <a:schemeClr val="accent4"/>
                </a:solidFill>
              </a:endParaRPr>
            </a:p>
          </p:txBody>
        </p:sp>
      </p:grpSp>
      <p:pic>
        <p:nvPicPr>
          <p:cNvPr id="9" name="Espace réservé du contenu 8">
            <a:extLst>
              <a:ext uri="{FF2B5EF4-FFF2-40B4-BE49-F238E27FC236}">
                <a16:creationId xmlns:a16="http://schemas.microsoft.com/office/drawing/2014/main" id="{89E8AB44-74A8-4061-8709-799E3C5297F3}"/>
              </a:ext>
            </a:extLst>
          </p:cNvPr>
          <p:cNvPicPr>
            <a:picLocks noGrp="1"/>
          </p:cNvPicPr>
          <p:nvPr>
            <p:ph sz="half" idx="1"/>
          </p:nvPr>
        </p:nvPicPr>
        <p:blipFill rotWithShape="1">
          <a:blip r:embed="rId2" cstate="print">
            <a:extLst>
              <a:ext uri="{28A0092B-C50C-407E-A947-70E740481C1C}">
                <a14:useLocalDpi xmlns:a14="http://schemas.microsoft.com/office/drawing/2010/main" val="0"/>
              </a:ext>
            </a:extLst>
          </a:blip>
          <a:srcRect l="16755" t="12150" r="1234" b="5546"/>
          <a:stretch/>
        </p:blipFill>
        <p:spPr bwMode="auto">
          <a:xfrm>
            <a:off x="513632" y="2067890"/>
            <a:ext cx="5110752" cy="3549992"/>
          </a:xfrm>
          <a:prstGeom prst="rect">
            <a:avLst/>
          </a:prstGeom>
          <a:ln>
            <a:noFill/>
          </a:ln>
          <a:extLst>
            <a:ext uri="{53640926-AAD7-44D8-BBD7-CCE9431645EC}">
              <a14:shadowObscured xmlns:a14="http://schemas.microsoft.com/office/drawing/2010/main"/>
            </a:ext>
          </a:extLst>
        </p:spPr>
      </p:pic>
      <p:sp>
        <p:nvSpPr>
          <p:cNvPr id="2" name="Titre 1">
            <a:extLst>
              <a:ext uri="{FF2B5EF4-FFF2-40B4-BE49-F238E27FC236}">
                <a16:creationId xmlns:a16="http://schemas.microsoft.com/office/drawing/2014/main" id="{7F1FA572-FE3C-4E7E-AD72-0C836E734D35}"/>
              </a:ext>
            </a:extLst>
          </p:cNvPr>
          <p:cNvSpPr>
            <a:spLocks noGrp="1"/>
          </p:cNvSpPr>
          <p:nvPr>
            <p:ph type="title"/>
          </p:nvPr>
        </p:nvSpPr>
        <p:spPr/>
        <p:txBody>
          <a:bodyPr/>
          <a:lstStyle/>
          <a:p>
            <a:r>
              <a:rPr lang="fr-FR" dirty="0"/>
              <a:t>Onglet « Sessions - Session »</a:t>
            </a:r>
            <a:br>
              <a:rPr lang="fr-FR" dirty="0"/>
            </a:br>
            <a:r>
              <a:rPr lang="fr-FR" sz="2400" dirty="0"/>
              <a:t>pour les </a:t>
            </a:r>
            <a:r>
              <a:rPr lang="fr-FR" sz="2400" u="sng" dirty="0"/>
              <a:t>sessions inter et intra</a:t>
            </a:r>
            <a:endParaRPr lang="fr-FR" u="sng" dirty="0"/>
          </a:p>
        </p:txBody>
      </p:sp>
      <p:sp>
        <p:nvSpPr>
          <p:cNvPr id="11" name="Ellipse 10">
            <a:extLst>
              <a:ext uri="{FF2B5EF4-FFF2-40B4-BE49-F238E27FC236}">
                <a16:creationId xmlns:a16="http://schemas.microsoft.com/office/drawing/2014/main" id="{629AFDB4-FA3C-4982-A233-033969E19700}"/>
              </a:ext>
            </a:extLst>
          </p:cNvPr>
          <p:cNvSpPr/>
          <p:nvPr/>
        </p:nvSpPr>
        <p:spPr>
          <a:xfrm>
            <a:off x="354623" y="1970145"/>
            <a:ext cx="681284" cy="570087"/>
          </a:xfrm>
          <a:prstGeom prst="ellipse">
            <a:avLst/>
          </a:prstGeom>
          <a:noFill/>
          <a:ln w="38100">
            <a:solidFill>
              <a:schemeClr val="accent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2" name="Ellipse 11">
            <a:extLst>
              <a:ext uri="{FF2B5EF4-FFF2-40B4-BE49-F238E27FC236}">
                <a16:creationId xmlns:a16="http://schemas.microsoft.com/office/drawing/2014/main" id="{CD3434E3-97E0-4016-B008-76431BA86720}"/>
              </a:ext>
            </a:extLst>
          </p:cNvPr>
          <p:cNvSpPr/>
          <p:nvPr/>
        </p:nvSpPr>
        <p:spPr>
          <a:xfrm>
            <a:off x="2935571" y="3120081"/>
            <a:ext cx="2796333" cy="1674341"/>
          </a:xfrm>
          <a:prstGeom prst="ellipse">
            <a:avLst/>
          </a:prstGeom>
          <a:noFill/>
          <a:ln w="38100">
            <a:solidFill>
              <a:srgbClr val="FFC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cxnSp>
        <p:nvCxnSpPr>
          <p:cNvPr id="15" name="Connecteur droit avec flèche 14">
            <a:extLst>
              <a:ext uri="{FF2B5EF4-FFF2-40B4-BE49-F238E27FC236}">
                <a16:creationId xmlns:a16="http://schemas.microsoft.com/office/drawing/2014/main" id="{B1ACBF03-46E8-4507-A924-742C5AC6361E}"/>
              </a:ext>
            </a:extLst>
          </p:cNvPr>
          <p:cNvCxnSpPr>
            <a:cxnSpLocks/>
          </p:cNvCxnSpPr>
          <p:nvPr/>
        </p:nvCxnSpPr>
        <p:spPr>
          <a:xfrm flipH="1">
            <a:off x="5090985" y="5170773"/>
            <a:ext cx="1005015" cy="0"/>
          </a:xfrm>
          <a:prstGeom prst="straightConnector1">
            <a:avLst/>
          </a:prstGeom>
          <a:ln w="38100">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3763620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du contenu 8">
            <a:extLst>
              <a:ext uri="{FF2B5EF4-FFF2-40B4-BE49-F238E27FC236}">
                <a16:creationId xmlns:a16="http://schemas.microsoft.com/office/drawing/2014/main" id="{89E8AB44-74A8-4061-8709-799E3C5297F3}"/>
              </a:ext>
            </a:extLst>
          </p:cNvPr>
          <p:cNvPicPr>
            <a:picLocks noGrp="1"/>
          </p:cNvPicPr>
          <p:nvPr>
            <p:ph sz="half" idx="1"/>
          </p:nvPr>
        </p:nvPicPr>
        <p:blipFill rotWithShape="1">
          <a:blip r:embed="rId2" cstate="print">
            <a:extLst>
              <a:ext uri="{28A0092B-C50C-407E-A947-70E740481C1C}">
                <a14:useLocalDpi xmlns:a14="http://schemas.microsoft.com/office/drawing/2010/main" val="0"/>
              </a:ext>
            </a:extLst>
          </a:blip>
          <a:srcRect l="16755" t="12150" r="1234" b="5546"/>
          <a:stretch/>
        </p:blipFill>
        <p:spPr bwMode="auto">
          <a:xfrm>
            <a:off x="482741" y="2028700"/>
            <a:ext cx="5110752" cy="3549992"/>
          </a:xfrm>
          <a:prstGeom prst="rect">
            <a:avLst/>
          </a:prstGeom>
          <a:ln>
            <a:noFill/>
          </a:ln>
          <a:extLst>
            <a:ext uri="{53640926-AAD7-44D8-BBD7-CCE9431645EC}">
              <a14:shadowObscured xmlns:a14="http://schemas.microsoft.com/office/drawing/2010/main"/>
            </a:ext>
          </a:extLst>
        </p:spPr>
      </p:pic>
      <p:sp>
        <p:nvSpPr>
          <p:cNvPr id="2" name="Titre 1">
            <a:extLst>
              <a:ext uri="{FF2B5EF4-FFF2-40B4-BE49-F238E27FC236}">
                <a16:creationId xmlns:a16="http://schemas.microsoft.com/office/drawing/2014/main" id="{7F1FA572-FE3C-4E7E-AD72-0C836E734D35}"/>
              </a:ext>
            </a:extLst>
          </p:cNvPr>
          <p:cNvSpPr>
            <a:spLocks noGrp="1"/>
          </p:cNvSpPr>
          <p:nvPr>
            <p:ph type="title"/>
          </p:nvPr>
        </p:nvSpPr>
        <p:spPr/>
        <p:txBody>
          <a:bodyPr/>
          <a:lstStyle/>
          <a:p>
            <a:r>
              <a:rPr lang="fr-FR" dirty="0"/>
              <a:t>Onglet « Sessions - Session »</a:t>
            </a:r>
            <a:br>
              <a:rPr lang="fr-FR" dirty="0"/>
            </a:br>
            <a:r>
              <a:rPr lang="fr-FR" sz="2400" dirty="0"/>
              <a:t>pour les </a:t>
            </a:r>
            <a:r>
              <a:rPr lang="fr-FR" sz="2400" u="sng" dirty="0"/>
              <a:t>sessions inter et intra</a:t>
            </a:r>
            <a:endParaRPr lang="fr-FR" u="sng" dirty="0"/>
          </a:p>
        </p:txBody>
      </p:sp>
      <p:sp>
        <p:nvSpPr>
          <p:cNvPr id="4" name="Espace réservé du contenu 3">
            <a:extLst>
              <a:ext uri="{FF2B5EF4-FFF2-40B4-BE49-F238E27FC236}">
                <a16:creationId xmlns:a16="http://schemas.microsoft.com/office/drawing/2014/main" id="{6DB744C8-9196-4FE0-A36A-A193E6D6786C}"/>
              </a:ext>
            </a:extLst>
          </p:cNvPr>
          <p:cNvSpPr>
            <a:spLocks noGrp="1"/>
          </p:cNvSpPr>
          <p:nvPr>
            <p:ph sz="half" idx="2"/>
          </p:nvPr>
        </p:nvSpPr>
        <p:spPr>
          <a:xfrm>
            <a:off x="6000437" y="2469940"/>
            <a:ext cx="5708822" cy="2195191"/>
          </a:xfrm>
        </p:spPr>
        <p:txBody>
          <a:bodyPr>
            <a:normAutofit/>
          </a:bodyPr>
          <a:lstStyle/>
          <a:p>
            <a:r>
              <a:rPr lang="fr-FR" sz="2400" dirty="0"/>
              <a:t>Cliquer sur « financement » permet d’indiquer le profil du stagiaire </a:t>
            </a:r>
          </a:p>
          <a:p>
            <a:pPr lvl="1"/>
            <a:r>
              <a:rPr lang="fr-FR" sz="2000" dirty="0"/>
              <a:t>Information indispensable pour remplir la partie F du BPF </a:t>
            </a:r>
          </a:p>
        </p:txBody>
      </p:sp>
      <p:sp>
        <p:nvSpPr>
          <p:cNvPr id="11" name="Ellipse 10">
            <a:extLst>
              <a:ext uri="{FF2B5EF4-FFF2-40B4-BE49-F238E27FC236}">
                <a16:creationId xmlns:a16="http://schemas.microsoft.com/office/drawing/2014/main" id="{629AFDB4-FA3C-4982-A233-033969E19700}"/>
              </a:ext>
            </a:extLst>
          </p:cNvPr>
          <p:cNvSpPr/>
          <p:nvPr/>
        </p:nvSpPr>
        <p:spPr>
          <a:xfrm>
            <a:off x="340124" y="1899853"/>
            <a:ext cx="681284" cy="570087"/>
          </a:xfrm>
          <a:prstGeom prst="ellipse">
            <a:avLst/>
          </a:prstGeom>
          <a:noFill/>
          <a:ln w="38100">
            <a:solidFill>
              <a:schemeClr val="accent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2" name="Ellipse 11">
            <a:extLst>
              <a:ext uri="{FF2B5EF4-FFF2-40B4-BE49-F238E27FC236}">
                <a16:creationId xmlns:a16="http://schemas.microsoft.com/office/drawing/2014/main" id="{CD3434E3-97E0-4016-B008-76431BA86720}"/>
              </a:ext>
            </a:extLst>
          </p:cNvPr>
          <p:cNvSpPr/>
          <p:nvPr/>
        </p:nvSpPr>
        <p:spPr>
          <a:xfrm>
            <a:off x="4806778" y="3244400"/>
            <a:ext cx="642552" cy="450266"/>
          </a:xfrm>
          <a:prstGeom prst="ellipse">
            <a:avLst/>
          </a:prstGeom>
          <a:noFill/>
          <a:ln w="38100">
            <a:solidFill>
              <a:srgbClr val="FFC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nvGrpSpPr>
          <p:cNvPr id="7" name="Groupe 6">
            <a:extLst>
              <a:ext uri="{FF2B5EF4-FFF2-40B4-BE49-F238E27FC236}">
                <a16:creationId xmlns:a16="http://schemas.microsoft.com/office/drawing/2014/main" id="{5DCEFB5E-616D-4B1A-999A-00182D95D195}"/>
              </a:ext>
            </a:extLst>
          </p:cNvPr>
          <p:cNvGrpSpPr/>
          <p:nvPr/>
        </p:nvGrpSpPr>
        <p:grpSpPr>
          <a:xfrm>
            <a:off x="10923578" y="2578280"/>
            <a:ext cx="1268421" cy="840652"/>
            <a:chOff x="9358142" y="304179"/>
            <a:chExt cx="2830855" cy="1402819"/>
          </a:xfrm>
        </p:grpSpPr>
        <p:sp>
          <p:nvSpPr>
            <p:cNvPr id="8" name="Explosion : 14 points 7">
              <a:extLst>
                <a:ext uri="{FF2B5EF4-FFF2-40B4-BE49-F238E27FC236}">
                  <a16:creationId xmlns:a16="http://schemas.microsoft.com/office/drawing/2014/main" id="{025CB357-F73F-4558-AAFF-CCA1F149B2F3}"/>
                </a:ext>
              </a:extLst>
            </p:cNvPr>
            <p:cNvSpPr/>
            <p:nvPr/>
          </p:nvSpPr>
          <p:spPr>
            <a:xfrm>
              <a:off x="9440724" y="304179"/>
              <a:ext cx="2748273" cy="1402819"/>
            </a:xfrm>
            <a:prstGeom prst="irregularSeal2">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10" name="ZoneTexte 9">
              <a:extLst>
                <a:ext uri="{FF2B5EF4-FFF2-40B4-BE49-F238E27FC236}">
                  <a16:creationId xmlns:a16="http://schemas.microsoft.com/office/drawing/2014/main" id="{75896526-3FD1-4C04-B8CB-C0EAFEB4DA11}"/>
                </a:ext>
              </a:extLst>
            </p:cNvPr>
            <p:cNvSpPr txBox="1"/>
            <p:nvPr/>
          </p:nvSpPr>
          <p:spPr>
            <a:xfrm rot="20416714">
              <a:off x="9358142" y="517672"/>
              <a:ext cx="2689533" cy="975830"/>
            </a:xfrm>
            <a:prstGeom prst="rect">
              <a:avLst/>
            </a:prstGeom>
            <a:noFill/>
          </p:spPr>
          <p:txBody>
            <a:bodyPr wrap="square" rtlCol="0">
              <a:spAutoFit/>
            </a:bodyPr>
            <a:lstStyle/>
            <a:p>
              <a:pPr algn="ctr"/>
              <a:r>
                <a:rPr lang="fr-FR" sz="1400" b="1" dirty="0">
                  <a:solidFill>
                    <a:schemeClr val="accent4"/>
                  </a:solidFill>
                </a:rPr>
                <a:t>Obligations</a:t>
              </a:r>
              <a:r>
                <a:rPr lang="fr-FR" dirty="0">
                  <a:solidFill>
                    <a:schemeClr val="accent4"/>
                  </a:solidFill>
                </a:rPr>
                <a:t> </a:t>
              </a:r>
              <a:r>
                <a:rPr lang="fr-FR" sz="1400" b="1" dirty="0">
                  <a:solidFill>
                    <a:schemeClr val="accent4"/>
                  </a:solidFill>
                </a:rPr>
                <a:t>Direccte</a:t>
              </a:r>
              <a:endParaRPr lang="fr-FR" b="1" dirty="0">
                <a:solidFill>
                  <a:schemeClr val="accent4"/>
                </a:solidFill>
              </a:endParaRPr>
            </a:p>
          </p:txBody>
        </p:sp>
      </p:grpSp>
    </p:spTree>
    <p:extLst>
      <p:ext uri="{BB962C8B-B14F-4D97-AF65-F5344CB8AC3E}">
        <p14:creationId xmlns:p14="http://schemas.microsoft.com/office/powerpoint/2010/main" val="25623238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a:extLst>
              <a:ext uri="{FF2B5EF4-FFF2-40B4-BE49-F238E27FC236}">
                <a16:creationId xmlns:a16="http://schemas.microsoft.com/office/drawing/2014/main" id="{F240DC80-5E39-44CC-9BA5-0E0808B5E939}"/>
              </a:ext>
            </a:extLst>
          </p:cNvPr>
          <p:cNvPicPr>
            <a:picLocks noGrp="1" noChangeAspect="1"/>
          </p:cNvPicPr>
          <p:nvPr>
            <p:ph sz="half" idx="1"/>
          </p:nvPr>
        </p:nvPicPr>
        <p:blipFill rotWithShape="1">
          <a:blip r:embed="rId2"/>
          <a:srcRect l="2739" t="11859" r="1660" b="18114"/>
          <a:stretch/>
        </p:blipFill>
        <p:spPr>
          <a:xfrm>
            <a:off x="306547" y="2469940"/>
            <a:ext cx="5571600" cy="2295665"/>
          </a:xfrm>
        </p:spPr>
      </p:pic>
      <p:sp>
        <p:nvSpPr>
          <p:cNvPr id="2" name="Titre 1">
            <a:extLst>
              <a:ext uri="{FF2B5EF4-FFF2-40B4-BE49-F238E27FC236}">
                <a16:creationId xmlns:a16="http://schemas.microsoft.com/office/drawing/2014/main" id="{7F1FA572-FE3C-4E7E-AD72-0C836E734D35}"/>
              </a:ext>
            </a:extLst>
          </p:cNvPr>
          <p:cNvSpPr>
            <a:spLocks noGrp="1"/>
          </p:cNvSpPr>
          <p:nvPr>
            <p:ph type="title"/>
          </p:nvPr>
        </p:nvSpPr>
        <p:spPr/>
        <p:txBody>
          <a:bodyPr/>
          <a:lstStyle/>
          <a:p>
            <a:r>
              <a:rPr lang="fr-FR" dirty="0"/>
              <a:t>Onglet « Sessions - Session »</a:t>
            </a:r>
            <a:br>
              <a:rPr lang="fr-FR" dirty="0"/>
            </a:br>
            <a:r>
              <a:rPr lang="fr-FR" sz="2400" dirty="0"/>
              <a:t>pour les </a:t>
            </a:r>
            <a:r>
              <a:rPr lang="fr-FR" sz="2400" u="sng" dirty="0"/>
              <a:t>sessions intervention/conseil</a:t>
            </a:r>
            <a:endParaRPr lang="fr-FR" u="sng" dirty="0"/>
          </a:p>
        </p:txBody>
      </p:sp>
      <p:sp>
        <p:nvSpPr>
          <p:cNvPr id="4" name="Espace réservé du contenu 3">
            <a:extLst>
              <a:ext uri="{FF2B5EF4-FFF2-40B4-BE49-F238E27FC236}">
                <a16:creationId xmlns:a16="http://schemas.microsoft.com/office/drawing/2014/main" id="{6DB744C8-9196-4FE0-A36A-A193E6D6786C}"/>
              </a:ext>
            </a:extLst>
          </p:cNvPr>
          <p:cNvSpPr>
            <a:spLocks noGrp="1"/>
          </p:cNvSpPr>
          <p:nvPr>
            <p:ph sz="half" idx="2"/>
          </p:nvPr>
        </p:nvSpPr>
        <p:spPr>
          <a:xfrm>
            <a:off x="6096000" y="2205990"/>
            <a:ext cx="5708822" cy="3186142"/>
          </a:xfrm>
        </p:spPr>
        <p:txBody>
          <a:bodyPr>
            <a:normAutofit fontScale="77500" lnSpcReduction="20000"/>
          </a:bodyPr>
          <a:lstStyle/>
          <a:p>
            <a:pPr marL="0" indent="0">
              <a:buNone/>
            </a:pPr>
            <a:r>
              <a:rPr lang="fr-FR" sz="2000" b="1" u="sng" dirty="0"/>
              <a:t>Pour les actions de formation en tant que sous-traitants :</a:t>
            </a:r>
          </a:p>
          <a:p>
            <a:r>
              <a:rPr lang="fr-FR" sz="2000" dirty="0"/>
              <a:t>Remplir les informations : nombre de stagiaires et dur</a:t>
            </a:r>
            <a:r>
              <a:rPr lang="fr-FR" dirty="0"/>
              <a:t>ée de formation </a:t>
            </a:r>
          </a:p>
          <a:p>
            <a:pPr lvl="1"/>
            <a:r>
              <a:rPr lang="fr-FR" dirty="0"/>
              <a:t>Celles-ci s’enregistreront directement dans le BPF</a:t>
            </a:r>
          </a:p>
          <a:p>
            <a:pPr marL="0" indent="0">
              <a:buNone/>
            </a:pPr>
            <a:r>
              <a:rPr lang="fr-FR" b="1" u="sng" dirty="0"/>
              <a:t>Pour les actions ne rentrant pas dans le champ de la formation professionnelle :</a:t>
            </a:r>
          </a:p>
          <a:p>
            <a:r>
              <a:rPr lang="fr-FR" dirty="0"/>
              <a:t>Il est possible d’utiliser le logiciel pour pouvoir éditer les feuilles d’émargement/attestation de présence/conventions d’interventions</a:t>
            </a:r>
          </a:p>
          <a:p>
            <a:r>
              <a:rPr lang="fr-FR" b="1" dirty="0"/>
              <a:t>Ne pas remplir les éléments du bilan pédagogique</a:t>
            </a:r>
          </a:p>
          <a:p>
            <a:pPr lvl="1"/>
            <a:endParaRPr lang="fr-FR" dirty="0"/>
          </a:p>
        </p:txBody>
      </p:sp>
      <p:sp>
        <p:nvSpPr>
          <p:cNvPr id="11" name="Ellipse 10">
            <a:extLst>
              <a:ext uri="{FF2B5EF4-FFF2-40B4-BE49-F238E27FC236}">
                <a16:creationId xmlns:a16="http://schemas.microsoft.com/office/drawing/2014/main" id="{629AFDB4-FA3C-4982-A233-033969E19700}"/>
              </a:ext>
            </a:extLst>
          </p:cNvPr>
          <p:cNvSpPr/>
          <p:nvPr/>
        </p:nvSpPr>
        <p:spPr>
          <a:xfrm>
            <a:off x="853411" y="2380620"/>
            <a:ext cx="681284" cy="570087"/>
          </a:xfrm>
          <a:prstGeom prst="ellipse">
            <a:avLst/>
          </a:prstGeom>
          <a:noFill/>
          <a:ln w="38100">
            <a:solidFill>
              <a:schemeClr val="accent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2" name="Ellipse 11">
            <a:extLst>
              <a:ext uri="{FF2B5EF4-FFF2-40B4-BE49-F238E27FC236}">
                <a16:creationId xmlns:a16="http://schemas.microsoft.com/office/drawing/2014/main" id="{CD3434E3-97E0-4016-B008-76431BA86720}"/>
              </a:ext>
            </a:extLst>
          </p:cNvPr>
          <p:cNvSpPr/>
          <p:nvPr/>
        </p:nvSpPr>
        <p:spPr>
          <a:xfrm>
            <a:off x="3403077" y="3337089"/>
            <a:ext cx="2290712" cy="1102935"/>
          </a:xfrm>
          <a:prstGeom prst="ellipse">
            <a:avLst/>
          </a:prstGeom>
          <a:noFill/>
          <a:ln w="38100">
            <a:solidFill>
              <a:srgbClr val="FFC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Tree>
    <p:extLst>
      <p:ext uri="{BB962C8B-B14F-4D97-AF65-F5344CB8AC3E}">
        <p14:creationId xmlns:p14="http://schemas.microsoft.com/office/powerpoint/2010/main" val="89230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Espace réservé du contenu 9">
            <a:extLst>
              <a:ext uri="{FF2B5EF4-FFF2-40B4-BE49-F238E27FC236}">
                <a16:creationId xmlns:a16="http://schemas.microsoft.com/office/drawing/2014/main" id="{060B7213-F377-4EED-906B-1ED0A89F7AA4}"/>
              </a:ext>
            </a:extLst>
          </p:cNvPr>
          <p:cNvPicPr>
            <a:picLocks noGrp="1"/>
          </p:cNvPicPr>
          <p:nvPr>
            <p:ph sz="half" idx="1"/>
          </p:nvPr>
        </p:nvPicPr>
        <p:blipFill rotWithShape="1">
          <a:blip r:embed="rId2" cstate="print">
            <a:extLst>
              <a:ext uri="{28A0092B-C50C-407E-A947-70E740481C1C}">
                <a14:useLocalDpi xmlns:a14="http://schemas.microsoft.com/office/drawing/2010/main" val="0"/>
              </a:ext>
            </a:extLst>
          </a:blip>
          <a:srcRect l="12301" t="32201" r="35621" b="22868"/>
          <a:stretch/>
        </p:blipFill>
        <p:spPr bwMode="auto">
          <a:xfrm>
            <a:off x="504731" y="2027216"/>
            <a:ext cx="5451226" cy="3459184"/>
          </a:xfrm>
          <a:prstGeom prst="rect">
            <a:avLst/>
          </a:prstGeom>
          <a:ln>
            <a:noFill/>
          </a:ln>
          <a:extLst>
            <a:ext uri="{53640926-AAD7-44D8-BBD7-CCE9431645EC}">
              <a14:shadowObscured xmlns:a14="http://schemas.microsoft.com/office/drawing/2010/main"/>
            </a:ext>
          </a:extLst>
        </p:spPr>
      </p:pic>
      <p:sp>
        <p:nvSpPr>
          <p:cNvPr id="2" name="Titre 1">
            <a:extLst>
              <a:ext uri="{FF2B5EF4-FFF2-40B4-BE49-F238E27FC236}">
                <a16:creationId xmlns:a16="http://schemas.microsoft.com/office/drawing/2014/main" id="{7F1FA572-FE3C-4E7E-AD72-0C836E734D35}"/>
              </a:ext>
            </a:extLst>
          </p:cNvPr>
          <p:cNvSpPr>
            <a:spLocks noGrp="1"/>
          </p:cNvSpPr>
          <p:nvPr>
            <p:ph type="title"/>
          </p:nvPr>
        </p:nvSpPr>
        <p:spPr/>
        <p:txBody>
          <a:bodyPr/>
          <a:lstStyle/>
          <a:p>
            <a:r>
              <a:rPr lang="fr-FR" dirty="0"/>
              <a:t>Onglet « Sessions – Session » </a:t>
            </a:r>
          </a:p>
        </p:txBody>
      </p:sp>
      <p:sp>
        <p:nvSpPr>
          <p:cNvPr id="4" name="Espace réservé du contenu 3">
            <a:extLst>
              <a:ext uri="{FF2B5EF4-FFF2-40B4-BE49-F238E27FC236}">
                <a16:creationId xmlns:a16="http://schemas.microsoft.com/office/drawing/2014/main" id="{6DB744C8-9196-4FE0-A36A-A193E6D6786C}"/>
              </a:ext>
            </a:extLst>
          </p:cNvPr>
          <p:cNvSpPr>
            <a:spLocks noGrp="1"/>
          </p:cNvSpPr>
          <p:nvPr>
            <p:ph sz="half" idx="2"/>
          </p:nvPr>
        </p:nvSpPr>
        <p:spPr>
          <a:xfrm>
            <a:off x="6489522" y="2574517"/>
            <a:ext cx="5098893" cy="2096337"/>
          </a:xfrm>
        </p:spPr>
        <p:txBody>
          <a:bodyPr>
            <a:normAutofit fontScale="92500"/>
          </a:bodyPr>
          <a:lstStyle/>
          <a:p>
            <a:r>
              <a:rPr lang="fr-FR" sz="2400" dirty="0"/>
              <a:t>Pour remplir les dates du calendrier</a:t>
            </a:r>
          </a:p>
          <a:p>
            <a:pPr lvl="1"/>
            <a:r>
              <a:rPr lang="fr-FR" sz="2000" dirty="0"/>
              <a:t>Cliquer sur « autoriser la modification »</a:t>
            </a:r>
          </a:p>
          <a:p>
            <a:pPr lvl="1"/>
            <a:r>
              <a:rPr lang="fr-FR" sz="2000" dirty="0"/>
              <a:t>Sélectionner les dates de l’action</a:t>
            </a:r>
          </a:p>
          <a:p>
            <a:pPr lvl="1"/>
            <a:r>
              <a:rPr lang="fr-FR" sz="2000" dirty="0"/>
              <a:t>Cliquer sur « Verrouiller le calendrier »</a:t>
            </a:r>
          </a:p>
        </p:txBody>
      </p:sp>
      <p:sp>
        <p:nvSpPr>
          <p:cNvPr id="11" name="Ellipse 10">
            <a:extLst>
              <a:ext uri="{FF2B5EF4-FFF2-40B4-BE49-F238E27FC236}">
                <a16:creationId xmlns:a16="http://schemas.microsoft.com/office/drawing/2014/main" id="{629AFDB4-FA3C-4982-A233-033969E19700}"/>
              </a:ext>
            </a:extLst>
          </p:cNvPr>
          <p:cNvSpPr/>
          <p:nvPr/>
        </p:nvSpPr>
        <p:spPr>
          <a:xfrm>
            <a:off x="2323303" y="2181977"/>
            <a:ext cx="1284869" cy="660077"/>
          </a:xfrm>
          <a:prstGeom prst="ellipse">
            <a:avLst/>
          </a:prstGeom>
          <a:noFill/>
          <a:ln w="38100">
            <a:solidFill>
              <a:srgbClr val="FFC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Tree>
    <p:extLst>
      <p:ext uri="{BB962C8B-B14F-4D97-AF65-F5344CB8AC3E}">
        <p14:creationId xmlns:p14="http://schemas.microsoft.com/office/powerpoint/2010/main" val="39633918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e 24">
            <a:extLst>
              <a:ext uri="{FF2B5EF4-FFF2-40B4-BE49-F238E27FC236}">
                <a16:creationId xmlns:a16="http://schemas.microsoft.com/office/drawing/2014/main" id="{2E00C30F-1DE5-4F4E-8513-B11FEA6A700D}"/>
              </a:ext>
            </a:extLst>
          </p:cNvPr>
          <p:cNvGrpSpPr/>
          <p:nvPr/>
        </p:nvGrpSpPr>
        <p:grpSpPr>
          <a:xfrm>
            <a:off x="10821639" y="4200751"/>
            <a:ext cx="1265386" cy="840652"/>
            <a:chOff x="9238170" y="304179"/>
            <a:chExt cx="2950827" cy="1402819"/>
          </a:xfrm>
        </p:grpSpPr>
        <p:sp>
          <p:nvSpPr>
            <p:cNvPr id="26" name="Explosion : 14 points 25">
              <a:extLst>
                <a:ext uri="{FF2B5EF4-FFF2-40B4-BE49-F238E27FC236}">
                  <a16:creationId xmlns:a16="http://schemas.microsoft.com/office/drawing/2014/main" id="{B0290DF8-B489-4E70-92F9-ED1F4761B852}"/>
                </a:ext>
              </a:extLst>
            </p:cNvPr>
            <p:cNvSpPr/>
            <p:nvPr/>
          </p:nvSpPr>
          <p:spPr>
            <a:xfrm>
              <a:off x="9440724" y="304179"/>
              <a:ext cx="2748273" cy="1402819"/>
            </a:xfrm>
            <a:prstGeom prst="irregularSeal2">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27" name="ZoneTexte 26">
              <a:extLst>
                <a:ext uri="{FF2B5EF4-FFF2-40B4-BE49-F238E27FC236}">
                  <a16:creationId xmlns:a16="http://schemas.microsoft.com/office/drawing/2014/main" id="{C0279F52-9A1B-446B-89DD-B2EB82C1C152}"/>
                </a:ext>
              </a:extLst>
            </p:cNvPr>
            <p:cNvSpPr txBox="1"/>
            <p:nvPr/>
          </p:nvSpPr>
          <p:spPr>
            <a:xfrm rot="20416714">
              <a:off x="9238170" y="542106"/>
              <a:ext cx="2689533" cy="366843"/>
            </a:xfrm>
            <a:prstGeom prst="rect">
              <a:avLst/>
            </a:prstGeom>
            <a:noFill/>
          </p:spPr>
          <p:txBody>
            <a:bodyPr wrap="square" rtlCol="0">
              <a:spAutoFit/>
            </a:bodyPr>
            <a:lstStyle/>
            <a:p>
              <a:pPr algn="ctr"/>
              <a:r>
                <a:rPr lang="fr-FR" sz="1400" b="1" dirty="0">
                  <a:solidFill>
                    <a:schemeClr val="accent4"/>
                  </a:solidFill>
                </a:rPr>
                <a:t>Obligations</a:t>
              </a:r>
              <a:r>
                <a:rPr lang="fr-FR" dirty="0">
                  <a:solidFill>
                    <a:schemeClr val="accent4"/>
                  </a:solidFill>
                </a:rPr>
                <a:t> </a:t>
              </a:r>
              <a:r>
                <a:rPr lang="fr-FR" sz="1400" b="1" dirty="0">
                  <a:solidFill>
                    <a:schemeClr val="accent4"/>
                  </a:solidFill>
                </a:rPr>
                <a:t>Qualiopi</a:t>
              </a:r>
              <a:endParaRPr lang="fr-FR" b="1" dirty="0">
                <a:solidFill>
                  <a:schemeClr val="accent4"/>
                </a:solidFill>
              </a:endParaRPr>
            </a:p>
          </p:txBody>
        </p:sp>
      </p:grpSp>
      <p:grpSp>
        <p:nvGrpSpPr>
          <p:cNvPr id="22" name="Groupe 21">
            <a:extLst>
              <a:ext uri="{FF2B5EF4-FFF2-40B4-BE49-F238E27FC236}">
                <a16:creationId xmlns:a16="http://schemas.microsoft.com/office/drawing/2014/main" id="{7F3BFC62-F660-4959-A7E1-5C5EBA09E056}"/>
              </a:ext>
            </a:extLst>
          </p:cNvPr>
          <p:cNvGrpSpPr/>
          <p:nvPr/>
        </p:nvGrpSpPr>
        <p:grpSpPr>
          <a:xfrm>
            <a:off x="10823388" y="2897564"/>
            <a:ext cx="1322177" cy="840652"/>
            <a:chOff x="9238170" y="304179"/>
            <a:chExt cx="2950827" cy="1402819"/>
          </a:xfrm>
        </p:grpSpPr>
        <p:sp>
          <p:nvSpPr>
            <p:cNvPr id="23" name="Explosion : 14 points 22">
              <a:extLst>
                <a:ext uri="{FF2B5EF4-FFF2-40B4-BE49-F238E27FC236}">
                  <a16:creationId xmlns:a16="http://schemas.microsoft.com/office/drawing/2014/main" id="{19537815-8F6C-4906-95DB-CDB276C43316}"/>
                </a:ext>
              </a:extLst>
            </p:cNvPr>
            <p:cNvSpPr/>
            <p:nvPr/>
          </p:nvSpPr>
          <p:spPr>
            <a:xfrm>
              <a:off x="9440724" y="304179"/>
              <a:ext cx="2748273" cy="1402819"/>
            </a:xfrm>
            <a:prstGeom prst="irregularSeal2">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24" name="ZoneTexte 23">
              <a:extLst>
                <a:ext uri="{FF2B5EF4-FFF2-40B4-BE49-F238E27FC236}">
                  <a16:creationId xmlns:a16="http://schemas.microsoft.com/office/drawing/2014/main" id="{93C514E9-1C2D-4C9F-B8B1-6AA1AE87E94F}"/>
                </a:ext>
              </a:extLst>
            </p:cNvPr>
            <p:cNvSpPr txBox="1"/>
            <p:nvPr/>
          </p:nvSpPr>
          <p:spPr>
            <a:xfrm rot="20416714">
              <a:off x="9238170" y="542106"/>
              <a:ext cx="2689533" cy="366843"/>
            </a:xfrm>
            <a:prstGeom prst="rect">
              <a:avLst/>
            </a:prstGeom>
            <a:noFill/>
          </p:spPr>
          <p:txBody>
            <a:bodyPr wrap="square" rtlCol="0">
              <a:spAutoFit/>
            </a:bodyPr>
            <a:lstStyle/>
            <a:p>
              <a:pPr algn="ctr"/>
              <a:r>
                <a:rPr lang="fr-FR" sz="1400" b="1" dirty="0">
                  <a:solidFill>
                    <a:schemeClr val="accent4"/>
                  </a:solidFill>
                </a:rPr>
                <a:t>Obligations</a:t>
              </a:r>
              <a:r>
                <a:rPr lang="fr-FR" dirty="0">
                  <a:solidFill>
                    <a:schemeClr val="accent4"/>
                  </a:solidFill>
                </a:rPr>
                <a:t> </a:t>
              </a:r>
              <a:r>
                <a:rPr lang="fr-FR" sz="1400" b="1" dirty="0">
                  <a:solidFill>
                    <a:schemeClr val="accent4"/>
                  </a:solidFill>
                </a:rPr>
                <a:t>Qualiopi</a:t>
              </a:r>
              <a:endParaRPr lang="fr-FR" b="1" dirty="0">
                <a:solidFill>
                  <a:schemeClr val="accent4"/>
                </a:solidFill>
              </a:endParaRPr>
            </a:p>
          </p:txBody>
        </p:sp>
      </p:grpSp>
      <p:pic>
        <p:nvPicPr>
          <p:cNvPr id="7" name="Espace réservé du contenu 6">
            <a:extLst>
              <a:ext uri="{FF2B5EF4-FFF2-40B4-BE49-F238E27FC236}">
                <a16:creationId xmlns:a16="http://schemas.microsoft.com/office/drawing/2014/main" id="{D45FE656-5572-4C2A-8285-5AF96996E6B0}"/>
              </a:ext>
            </a:extLst>
          </p:cNvPr>
          <p:cNvPicPr>
            <a:picLocks noGrp="1" noChangeAspect="1"/>
          </p:cNvPicPr>
          <p:nvPr>
            <p:ph sz="half" idx="1"/>
          </p:nvPr>
        </p:nvPicPr>
        <p:blipFill rotWithShape="1">
          <a:blip r:embed="rId2"/>
          <a:srcRect t="12347" r="2151" b="38291"/>
          <a:stretch/>
        </p:blipFill>
        <p:spPr>
          <a:xfrm>
            <a:off x="219222" y="1885127"/>
            <a:ext cx="5795562" cy="1644557"/>
          </a:xfrm>
          <a:ln w="19050">
            <a:solidFill>
              <a:schemeClr val="accent1"/>
            </a:solidFill>
          </a:ln>
        </p:spPr>
      </p:pic>
      <p:sp>
        <p:nvSpPr>
          <p:cNvPr id="2" name="Titre 1">
            <a:extLst>
              <a:ext uri="{FF2B5EF4-FFF2-40B4-BE49-F238E27FC236}">
                <a16:creationId xmlns:a16="http://schemas.microsoft.com/office/drawing/2014/main" id="{7F1FA572-FE3C-4E7E-AD72-0C836E734D35}"/>
              </a:ext>
            </a:extLst>
          </p:cNvPr>
          <p:cNvSpPr>
            <a:spLocks noGrp="1"/>
          </p:cNvSpPr>
          <p:nvPr>
            <p:ph type="title"/>
          </p:nvPr>
        </p:nvSpPr>
        <p:spPr/>
        <p:txBody>
          <a:bodyPr/>
          <a:lstStyle/>
          <a:p>
            <a:r>
              <a:rPr lang="fr-FR" dirty="0"/>
              <a:t>Onglet « Sessions – Compétences et résultats »</a:t>
            </a:r>
            <a:br>
              <a:rPr lang="fr-FR" dirty="0"/>
            </a:br>
            <a:r>
              <a:rPr lang="fr-FR" sz="2400" dirty="0"/>
              <a:t>pour les sessions inter et intra </a:t>
            </a:r>
          </a:p>
        </p:txBody>
      </p:sp>
      <p:sp>
        <p:nvSpPr>
          <p:cNvPr id="4" name="Espace réservé du contenu 3">
            <a:extLst>
              <a:ext uri="{FF2B5EF4-FFF2-40B4-BE49-F238E27FC236}">
                <a16:creationId xmlns:a16="http://schemas.microsoft.com/office/drawing/2014/main" id="{6DB744C8-9196-4FE0-A36A-A193E6D6786C}"/>
              </a:ext>
            </a:extLst>
          </p:cNvPr>
          <p:cNvSpPr>
            <a:spLocks noGrp="1"/>
          </p:cNvSpPr>
          <p:nvPr>
            <p:ph sz="half" idx="2"/>
          </p:nvPr>
        </p:nvSpPr>
        <p:spPr>
          <a:xfrm>
            <a:off x="6179384" y="1864194"/>
            <a:ext cx="4985094" cy="3302097"/>
          </a:xfrm>
        </p:spPr>
        <p:txBody>
          <a:bodyPr>
            <a:normAutofit/>
          </a:bodyPr>
          <a:lstStyle/>
          <a:p>
            <a:pPr algn="just"/>
            <a:r>
              <a:rPr lang="fr-FR" sz="1800" dirty="0">
                <a:effectLst/>
                <a:ea typeface="Calibri" panose="020F0502020204030204" pitchFamily="34" charset="0"/>
                <a:cs typeface="Times New Roman" panose="02020603050405020304" pitchFamily="18" charset="0"/>
              </a:rPr>
              <a:t>Lorsque la session est terminée : cliquer sur « valider les compétences » et indiquer les résultats en fonction des stagiaires</a:t>
            </a:r>
          </a:p>
          <a:p>
            <a:pPr algn="just"/>
            <a:r>
              <a:rPr lang="fr-FR" sz="1800" dirty="0">
                <a:ea typeface="Calibri" panose="020F0502020204030204" pitchFamily="34" charset="0"/>
                <a:cs typeface="Times New Roman" panose="02020603050405020304" pitchFamily="18" charset="0"/>
              </a:rPr>
              <a:t>On peut ajouter les actions à mener en cas de non validation ou de présence partielle</a:t>
            </a:r>
          </a:p>
          <a:p>
            <a:pPr algn="just"/>
            <a:r>
              <a:rPr lang="fr-FR" sz="1800" dirty="0">
                <a:ea typeface="Calibri" panose="020F0502020204030204" pitchFamily="34" charset="0"/>
                <a:cs typeface="Times New Roman" panose="02020603050405020304" pitchFamily="18" charset="0"/>
              </a:rPr>
              <a:t>On retrouve également les indicateurs de résultats : à noter dans les outils de communication de la formation.  </a:t>
            </a:r>
            <a:endParaRPr lang="fr-FR" sz="1800" dirty="0">
              <a:effectLst/>
              <a:ea typeface="Calibri" panose="020F0502020204030204" pitchFamily="34" charset="0"/>
              <a:cs typeface="Times New Roman" panose="02020603050405020304" pitchFamily="18" charset="0"/>
            </a:endParaRPr>
          </a:p>
          <a:p>
            <a:endParaRPr lang="fr-FR" sz="1800" dirty="0">
              <a:effectLst/>
              <a:ea typeface="Calibri" panose="020F0502020204030204" pitchFamily="34" charset="0"/>
              <a:cs typeface="Times New Roman" panose="02020603050405020304" pitchFamily="18" charset="0"/>
            </a:endParaRPr>
          </a:p>
        </p:txBody>
      </p:sp>
      <p:sp>
        <p:nvSpPr>
          <p:cNvPr id="11" name="Ellipse 10">
            <a:extLst>
              <a:ext uri="{FF2B5EF4-FFF2-40B4-BE49-F238E27FC236}">
                <a16:creationId xmlns:a16="http://schemas.microsoft.com/office/drawing/2014/main" id="{629AFDB4-FA3C-4982-A233-033969E19700}"/>
              </a:ext>
            </a:extLst>
          </p:cNvPr>
          <p:cNvSpPr/>
          <p:nvPr/>
        </p:nvSpPr>
        <p:spPr>
          <a:xfrm>
            <a:off x="219222" y="2550149"/>
            <a:ext cx="677935" cy="528345"/>
          </a:xfrm>
          <a:prstGeom prst="ellipse">
            <a:avLst/>
          </a:prstGeom>
          <a:noFill/>
          <a:ln w="38100">
            <a:solidFill>
              <a:srgbClr val="FFC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2" name="Ellipse 11">
            <a:extLst>
              <a:ext uri="{FF2B5EF4-FFF2-40B4-BE49-F238E27FC236}">
                <a16:creationId xmlns:a16="http://schemas.microsoft.com/office/drawing/2014/main" id="{00237803-CD6B-448A-9043-81A48BFE3AD1}"/>
              </a:ext>
            </a:extLst>
          </p:cNvPr>
          <p:cNvSpPr/>
          <p:nvPr/>
        </p:nvSpPr>
        <p:spPr>
          <a:xfrm>
            <a:off x="5029994" y="2679336"/>
            <a:ext cx="1149392" cy="528345"/>
          </a:xfrm>
          <a:prstGeom prst="ellipse">
            <a:avLst/>
          </a:prstGeom>
          <a:noFill/>
          <a:ln w="38100">
            <a:solidFill>
              <a:srgbClr val="FFC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3" name="Ellipse 12">
            <a:extLst>
              <a:ext uri="{FF2B5EF4-FFF2-40B4-BE49-F238E27FC236}">
                <a16:creationId xmlns:a16="http://schemas.microsoft.com/office/drawing/2014/main" id="{DD7498EB-81B8-44B7-8317-042880D18903}"/>
              </a:ext>
            </a:extLst>
          </p:cNvPr>
          <p:cNvSpPr/>
          <p:nvPr/>
        </p:nvSpPr>
        <p:spPr>
          <a:xfrm>
            <a:off x="1454028" y="1851670"/>
            <a:ext cx="798977" cy="297641"/>
          </a:xfrm>
          <a:prstGeom prst="ellipse">
            <a:avLst/>
          </a:prstGeom>
          <a:noFill/>
          <a:ln w="38100">
            <a:solidFill>
              <a:schemeClr val="accent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pic>
        <p:nvPicPr>
          <p:cNvPr id="18" name="Image 17">
            <a:extLst>
              <a:ext uri="{FF2B5EF4-FFF2-40B4-BE49-F238E27FC236}">
                <a16:creationId xmlns:a16="http://schemas.microsoft.com/office/drawing/2014/main" id="{BD2CFAD9-4B2B-4041-8CD5-6D8D09F15038}"/>
              </a:ext>
            </a:extLst>
          </p:cNvPr>
          <p:cNvPicPr>
            <a:picLocks noChangeAspect="1"/>
          </p:cNvPicPr>
          <p:nvPr/>
        </p:nvPicPr>
        <p:blipFill rotWithShape="1">
          <a:blip r:embed="rId3"/>
          <a:srcRect l="542" t="11798" r="1742" b="17032"/>
          <a:stretch/>
        </p:blipFill>
        <p:spPr>
          <a:xfrm>
            <a:off x="219222" y="3640546"/>
            <a:ext cx="5793394" cy="2373483"/>
          </a:xfrm>
          <a:prstGeom prst="rect">
            <a:avLst/>
          </a:prstGeom>
          <a:ln w="19050">
            <a:solidFill>
              <a:schemeClr val="accent1"/>
            </a:solidFill>
          </a:ln>
        </p:spPr>
      </p:pic>
      <p:sp>
        <p:nvSpPr>
          <p:cNvPr id="19" name="Ellipse 18">
            <a:extLst>
              <a:ext uri="{FF2B5EF4-FFF2-40B4-BE49-F238E27FC236}">
                <a16:creationId xmlns:a16="http://schemas.microsoft.com/office/drawing/2014/main" id="{783B8160-155F-4A03-A9DF-AE349F999142}"/>
              </a:ext>
            </a:extLst>
          </p:cNvPr>
          <p:cNvSpPr/>
          <p:nvPr/>
        </p:nvSpPr>
        <p:spPr>
          <a:xfrm>
            <a:off x="219221" y="3563140"/>
            <a:ext cx="677935" cy="528345"/>
          </a:xfrm>
          <a:prstGeom prst="ellipse">
            <a:avLst/>
          </a:prstGeom>
          <a:noFill/>
          <a:ln w="38100">
            <a:solidFill>
              <a:srgbClr val="FFC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20" name="Ellipse 19">
            <a:extLst>
              <a:ext uri="{FF2B5EF4-FFF2-40B4-BE49-F238E27FC236}">
                <a16:creationId xmlns:a16="http://schemas.microsoft.com/office/drawing/2014/main" id="{F0AE5E6F-696D-4BD5-8B89-2878BE4A55DA}"/>
              </a:ext>
            </a:extLst>
          </p:cNvPr>
          <p:cNvSpPr/>
          <p:nvPr/>
        </p:nvSpPr>
        <p:spPr>
          <a:xfrm>
            <a:off x="1027522" y="4227232"/>
            <a:ext cx="4985094" cy="1200110"/>
          </a:xfrm>
          <a:prstGeom prst="ellipse">
            <a:avLst/>
          </a:prstGeom>
          <a:noFill/>
          <a:ln w="38100">
            <a:solidFill>
              <a:srgbClr val="FFC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21" name="Ellipse 20">
            <a:extLst>
              <a:ext uri="{FF2B5EF4-FFF2-40B4-BE49-F238E27FC236}">
                <a16:creationId xmlns:a16="http://schemas.microsoft.com/office/drawing/2014/main" id="{F72599B2-39F1-4FC9-8EB7-EAFA399D3BE2}"/>
              </a:ext>
            </a:extLst>
          </p:cNvPr>
          <p:cNvSpPr/>
          <p:nvPr/>
        </p:nvSpPr>
        <p:spPr>
          <a:xfrm>
            <a:off x="1066586" y="5582728"/>
            <a:ext cx="1836869" cy="528345"/>
          </a:xfrm>
          <a:prstGeom prst="ellipse">
            <a:avLst/>
          </a:prstGeom>
          <a:noFill/>
          <a:ln w="38100">
            <a:solidFill>
              <a:srgbClr val="FFC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Tree>
    <p:extLst>
      <p:ext uri="{BB962C8B-B14F-4D97-AF65-F5344CB8AC3E}">
        <p14:creationId xmlns:p14="http://schemas.microsoft.com/office/powerpoint/2010/main" val="11278438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a:extLst>
              <a:ext uri="{FF2B5EF4-FFF2-40B4-BE49-F238E27FC236}">
                <a16:creationId xmlns:a16="http://schemas.microsoft.com/office/drawing/2014/main" id="{EA1C9125-8ECE-49DF-8A39-6D72A5C4C050}"/>
              </a:ext>
            </a:extLst>
          </p:cNvPr>
          <p:cNvPicPr>
            <a:picLocks noGrp="1" noChangeAspect="1"/>
          </p:cNvPicPr>
          <p:nvPr>
            <p:ph sz="half" idx="1"/>
          </p:nvPr>
        </p:nvPicPr>
        <p:blipFill rotWithShape="1">
          <a:blip r:embed="rId2"/>
          <a:srcRect t="10475" r="2287" b="14449"/>
          <a:stretch/>
        </p:blipFill>
        <p:spPr>
          <a:xfrm>
            <a:off x="165604" y="2610426"/>
            <a:ext cx="6040173" cy="2610496"/>
          </a:xfrm>
        </p:spPr>
      </p:pic>
      <p:sp>
        <p:nvSpPr>
          <p:cNvPr id="2" name="Titre 1">
            <a:extLst>
              <a:ext uri="{FF2B5EF4-FFF2-40B4-BE49-F238E27FC236}">
                <a16:creationId xmlns:a16="http://schemas.microsoft.com/office/drawing/2014/main" id="{7F1FA572-FE3C-4E7E-AD72-0C836E734D35}"/>
              </a:ext>
            </a:extLst>
          </p:cNvPr>
          <p:cNvSpPr>
            <a:spLocks noGrp="1"/>
          </p:cNvSpPr>
          <p:nvPr>
            <p:ph type="title"/>
          </p:nvPr>
        </p:nvSpPr>
        <p:spPr/>
        <p:txBody>
          <a:bodyPr/>
          <a:lstStyle/>
          <a:p>
            <a:r>
              <a:rPr lang="fr-FR" dirty="0"/>
              <a:t>Onglet « Sessions – Evaluation »</a:t>
            </a:r>
            <a:br>
              <a:rPr lang="fr-FR" dirty="0"/>
            </a:br>
            <a:r>
              <a:rPr lang="fr-FR" sz="2400" dirty="0"/>
              <a:t>pour les sessions inter et intra </a:t>
            </a:r>
          </a:p>
        </p:txBody>
      </p:sp>
      <p:sp>
        <p:nvSpPr>
          <p:cNvPr id="4" name="Espace réservé du contenu 3">
            <a:extLst>
              <a:ext uri="{FF2B5EF4-FFF2-40B4-BE49-F238E27FC236}">
                <a16:creationId xmlns:a16="http://schemas.microsoft.com/office/drawing/2014/main" id="{6DB744C8-9196-4FE0-A36A-A193E6D6786C}"/>
              </a:ext>
            </a:extLst>
          </p:cNvPr>
          <p:cNvSpPr>
            <a:spLocks noGrp="1"/>
          </p:cNvSpPr>
          <p:nvPr>
            <p:ph sz="half" idx="2"/>
          </p:nvPr>
        </p:nvSpPr>
        <p:spPr>
          <a:xfrm>
            <a:off x="6260658" y="2137175"/>
            <a:ext cx="5570817" cy="3915935"/>
          </a:xfrm>
        </p:spPr>
        <p:txBody>
          <a:bodyPr>
            <a:normAutofit fontScale="92500"/>
          </a:bodyPr>
          <a:lstStyle/>
          <a:p>
            <a:pPr algn="just"/>
            <a:r>
              <a:rPr lang="fr-FR" sz="1800" dirty="0">
                <a:effectLst/>
                <a:ea typeface="Calibri" panose="020F0502020204030204" pitchFamily="34" charset="0"/>
                <a:cs typeface="Times New Roman" panose="02020603050405020304" pitchFamily="18" charset="0"/>
              </a:rPr>
              <a:t>Cliquer sur </a:t>
            </a:r>
            <a:r>
              <a:rPr lang="fr-FR" sz="1800" b="1" dirty="0">
                <a:effectLst/>
                <a:ea typeface="Calibri" panose="020F0502020204030204" pitchFamily="34" charset="0"/>
                <a:cs typeface="Times New Roman" panose="02020603050405020304" pitchFamily="18" charset="0"/>
              </a:rPr>
              <a:t>« Action »,</a:t>
            </a:r>
            <a:r>
              <a:rPr lang="fr-FR" sz="1800" dirty="0">
                <a:effectLst/>
                <a:ea typeface="Calibri" panose="020F0502020204030204" pitchFamily="34" charset="0"/>
                <a:cs typeface="Times New Roman" panose="02020603050405020304" pitchFamily="18" charset="0"/>
              </a:rPr>
              <a:t> sélectionner le stagiaire pour lui envoyer par mail le questionnaire de satisfaction</a:t>
            </a:r>
          </a:p>
          <a:p>
            <a:pPr algn="just"/>
            <a:r>
              <a:rPr lang="fr-FR" sz="1800" dirty="0">
                <a:ea typeface="Calibri" panose="020F0502020204030204" pitchFamily="34" charset="0"/>
                <a:cs typeface="Times New Roman" panose="02020603050405020304" pitchFamily="18" charset="0"/>
              </a:rPr>
              <a:t>Quand le stagiaire a rempli le formulaire, il est noté comme « formulaire validé »</a:t>
            </a:r>
          </a:p>
          <a:p>
            <a:pPr lvl="1" algn="just"/>
            <a:r>
              <a:rPr lang="fr-FR" sz="1600" dirty="0">
                <a:effectLst/>
                <a:ea typeface="Calibri" panose="020F0502020204030204" pitchFamily="34" charset="0"/>
                <a:cs typeface="Times New Roman" panose="02020603050405020304" pitchFamily="18" charset="0"/>
              </a:rPr>
              <a:t>Sinon, il reste </a:t>
            </a:r>
            <a:r>
              <a:rPr lang="fr-FR" sz="1600" dirty="0">
                <a:ea typeface="Calibri" panose="020F0502020204030204" pitchFamily="34" charset="0"/>
                <a:cs typeface="Times New Roman" panose="02020603050405020304" pitchFamily="18" charset="0"/>
              </a:rPr>
              <a:t>« en attente »</a:t>
            </a:r>
          </a:p>
          <a:p>
            <a:pPr algn="just"/>
            <a:r>
              <a:rPr lang="fr-FR" sz="1800" dirty="0">
                <a:ea typeface="Calibri" panose="020F0502020204030204" pitchFamily="34" charset="0"/>
                <a:cs typeface="Times New Roman" panose="02020603050405020304" pitchFamily="18" charset="0"/>
              </a:rPr>
              <a:t>En cliquant sur l’œil il est possible de voir les résultats du questionnaire</a:t>
            </a:r>
          </a:p>
          <a:p>
            <a:pPr algn="just"/>
            <a:r>
              <a:rPr lang="fr-FR" sz="1800" dirty="0">
                <a:effectLst/>
                <a:ea typeface="Calibri" panose="020F0502020204030204" pitchFamily="34" charset="0"/>
                <a:cs typeface="Times New Roman" panose="02020603050405020304" pitchFamily="18" charset="0"/>
              </a:rPr>
              <a:t>Cela donne une note /5 par stagiaire puis une note globale </a:t>
            </a:r>
          </a:p>
          <a:p>
            <a:pPr lvl="1" algn="just"/>
            <a:r>
              <a:rPr lang="fr-FR" sz="1600" dirty="0">
                <a:effectLst/>
                <a:ea typeface="Calibri" panose="020F0502020204030204" pitchFamily="34" charset="0"/>
                <a:cs typeface="Times New Roman" panose="02020603050405020304" pitchFamily="18" charset="0"/>
              </a:rPr>
              <a:t>Le calcul permet de communiquer sur la satisfaction de la formation : </a:t>
            </a:r>
            <a:r>
              <a:rPr lang="fr-FR" sz="1600" b="1" dirty="0">
                <a:effectLst/>
                <a:ea typeface="Calibri" panose="020F0502020204030204" pitchFamily="34" charset="0"/>
                <a:cs typeface="Times New Roman" panose="02020603050405020304" pitchFamily="18" charset="0"/>
              </a:rPr>
              <a:t>Obligation </a:t>
            </a:r>
            <a:r>
              <a:rPr lang="fr-FR" sz="1600" b="1" dirty="0" err="1">
                <a:effectLst/>
                <a:ea typeface="Calibri" panose="020F0502020204030204" pitchFamily="34" charset="0"/>
                <a:cs typeface="Times New Roman" panose="02020603050405020304" pitchFamily="18" charset="0"/>
              </a:rPr>
              <a:t>qualiopi</a:t>
            </a:r>
            <a:endParaRPr lang="fr-FR" sz="1600" b="1" dirty="0">
              <a:effectLst/>
              <a:ea typeface="Calibri" panose="020F0502020204030204" pitchFamily="34" charset="0"/>
              <a:cs typeface="Times New Roman" panose="02020603050405020304" pitchFamily="18" charset="0"/>
            </a:endParaRPr>
          </a:p>
        </p:txBody>
      </p:sp>
      <p:sp>
        <p:nvSpPr>
          <p:cNvPr id="11" name="Ellipse 10">
            <a:extLst>
              <a:ext uri="{FF2B5EF4-FFF2-40B4-BE49-F238E27FC236}">
                <a16:creationId xmlns:a16="http://schemas.microsoft.com/office/drawing/2014/main" id="{629AFDB4-FA3C-4982-A233-033969E19700}"/>
              </a:ext>
            </a:extLst>
          </p:cNvPr>
          <p:cNvSpPr/>
          <p:nvPr/>
        </p:nvSpPr>
        <p:spPr>
          <a:xfrm>
            <a:off x="165604" y="3651901"/>
            <a:ext cx="798322" cy="762121"/>
          </a:xfrm>
          <a:prstGeom prst="ellipse">
            <a:avLst/>
          </a:prstGeom>
          <a:noFill/>
          <a:ln w="38100">
            <a:solidFill>
              <a:srgbClr val="FFC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2" name="Ellipse 11">
            <a:extLst>
              <a:ext uri="{FF2B5EF4-FFF2-40B4-BE49-F238E27FC236}">
                <a16:creationId xmlns:a16="http://schemas.microsoft.com/office/drawing/2014/main" id="{00237803-CD6B-448A-9043-81A48BFE3AD1}"/>
              </a:ext>
            </a:extLst>
          </p:cNvPr>
          <p:cNvSpPr/>
          <p:nvPr/>
        </p:nvSpPr>
        <p:spPr>
          <a:xfrm>
            <a:off x="5848506" y="3217569"/>
            <a:ext cx="485342" cy="838984"/>
          </a:xfrm>
          <a:prstGeom prst="ellipse">
            <a:avLst/>
          </a:prstGeom>
          <a:noFill/>
          <a:ln w="38100">
            <a:solidFill>
              <a:srgbClr val="FFC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3" name="Ellipse 12">
            <a:extLst>
              <a:ext uri="{FF2B5EF4-FFF2-40B4-BE49-F238E27FC236}">
                <a16:creationId xmlns:a16="http://schemas.microsoft.com/office/drawing/2014/main" id="{E9E5674B-2525-4FFA-BCCA-60962DB9DB1F}"/>
              </a:ext>
            </a:extLst>
          </p:cNvPr>
          <p:cNvSpPr/>
          <p:nvPr/>
        </p:nvSpPr>
        <p:spPr>
          <a:xfrm>
            <a:off x="2158739" y="2701474"/>
            <a:ext cx="677147" cy="292479"/>
          </a:xfrm>
          <a:prstGeom prst="ellipse">
            <a:avLst/>
          </a:prstGeom>
          <a:noFill/>
          <a:ln w="38100">
            <a:solidFill>
              <a:schemeClr val="accent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8" name="Ellipse 17">
            <a:extLst>
              <a:ext uri="{FF2B5EF4-FFF2-40B4-BE49-F238E27FC236}">
                <a16:creationId xmlns:a16="http://schemas.microsoft.com/office/drawing/2014/main" id="{FE145012-99D7-497F-9AF5-D248DB1AF38C}"/>
              </a:ext>
            </a:extLst>
          </p:cNvPr>
          <p:cNvSpPr/>
          <p:nvPr/>
        </p:nvSpPr>
        <p:spPr>
          <a:xfrm>
            <a:off x="1071032" y="4309466"/>
            <a:ext cx="2303764" cy="1001869"/>
          </a:xfrm>
          <a:prstGeom prst="ellipse">
            <a:avLst/>
          </a:prstGeom>
          <a:noFill/>
          <a:ln w="38100">
            <a:solidFill>
              <a:srgbClr val="FFC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cxnSp>
        <p:nvCxnSpPr>
          <p:cNvPr id="14" name="Connecteur droit avec flèche 13">
            <a:extLst>
              <a:ext uri="{FF2B5EF4-FFF2-40B4-BE49-F238E27FC236}">
                <a16:creationId xmlns:a16="http://schemas.microsoft.com/office/drawing/2014/main" id="{F01B2B7F-381D-46C4-B3D8-EF6E4AB5B58A}"/>
              </a:ext>
            </a:extLst>
          </p:cNvPr>
          <p:cNvCxnSpPr>
            <a:cxnSpLocks/>
          </p:cNvCxnSpPr>
          <p:nvPr/>
        </p:nvCxnSpPr>
        <p:spPr>
          <a:xfrm flipH="1" flipV="1">
            <a:off x="6086284" y="4242062"/>
            <a:ext cx="427639" cy="64102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grpSp>
        <p:nvGrpSpPr>
          <p:cNvPr id="20" name="Groupe 19">
            <a:extLst>
              <a:ext uri="{FF2B5EF4-FFF2-40B4-BE49-F238E27FC236}">
                <a16:creationId xmlns:a16="http://schemas.microsoft.com/office/drawing/2014/main" id="{F84F10AC-71C4-430A-A5CD-E4A660DAC9B7}"/>
              </a:ext>
            </a:extLst>
          </p:cNvPr>
          <p:cNvGrpSpPr/>
          <p:nvPr/>
        </p:nvGrpSpPr>
        <p:grpSpPr>
          <a:xfrm>
            <a:off x="9284267" y="303729"/>
            <a:ext cx="2746075" cy="1560465"/>
            <a:chOff x="9430996" y="304179"/>
            <a:chExt cx="2758001" cy="1402819"/>
          </a:xfrm>
        </p:grpSpPr>
        <p:sp>
          <p:nvSpPr>
            <p:cNvPr id="21" name="Explosion : 14 points 20">
              <a:extLst>
                <a:ext uri="{FF2B5EF4-FFF2-40B4-BE49-F238E27FC236}">
                  <a16:creationId xmlns:a16="http://schemas.microsoft.com/office/drawing/2014/main" id="{090501DB-202B-476D-943C-1BDB0DF076A0}"/>
                </a:ext>
              </a:extLst>
            </p:cNvPr>
            <p:cNvSpPr/>
            <p:nvPr/>
          </p:nvSpPr>
          <p:spPr>
            <a:xfrm>
              <a:off x="9440724" y="304179"/>
              <a:ext cx="2748273" cy="1402819"/>
            </a:xfrm>
            <a:prstGeom prst="irregularSeal2">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22" name="ZoneTexte 21">
              <a:extLst>
                <a:ext uri="{FF2B5EF4-FFF2-40B4-BE49-F238E27FC236}">
                  <a16:creationId xmlns:a16="http://schemas.microsoft.com/office/drawing/2014/main" id="{2C00913C-C413-4A95-BB8C-64CF82892E61}"/>
                </a:ext>
              </a:extLst>
            </p:cNvPr>
            <p:cNvSpPr txBox="1"/>
            <p:nvPr/>
          </p:nvSpPr>
          <p:spPr>
            <a:xfrm rot="20416714">
              <a:off x="9430996" y="822167"/>
              <a:ext cx="2689533" cy="366844"/>
            </a:xfrm>
            <a:prstGeom prst="rect">
              <a:avLst/>
            </a:prstGeom>
            <a:noFill/>
          </p:spPr>
          <p:txBody>
            <a:bodyPr wrap="square" rtlCol="0">
              <a:spAutoFit/>
            </a:bodyPr>
            <a:lstStyle/>
            <a:p>
              <a:pPr algn="ctr"/>
              <a:r>
                <a:rPr lang="fr-FR" sz="1400" b="1" dirty="0">
                  <a:solidFill>
                    <a:schemeClr val="accent4"/>
                  </a:solidFill>
                </a:rPr>
                <a:t>Obligations</a:t>
              </a:r>
              <a:r>
                <a:rPr lang="fr-FR" dirty="0">
                  <a:solidFill>
                    <a:schemeClr val="accent4"/>
                  </a:solidFill>
                </a:rPr>
                <a:t> </a:t>
              </a:r>
              <a:r>
                <a:rPr lang="fr-FR" sz="1400" b="1" dirty="0">
                  <a:solidFill>
                    <a:schemeClr val="accent4"/>
                  </a:solidFill>
                </a:rPr>
                <a:t>Qualiopi</a:t>
              </a:r>
              <a:endParaRPr lang="fr-FR" b="1" dirty="0">
                <a:solidFill>
                  <a:schemeClr val="accent4"/>
                </a:solidFill>
              </a:endParaRPr>
            </a:p>
          </p:txBody>
        </p:sp>
      </p:grpSp>
    </p:spTree>
    <p:extLst>
      <p:ext uri="{BB962C8B-B14F-4D97-AF65-F5344CB8AC3E}">
        <p14:creationId xmlns:p14="http://schemas.microsoft.com/office/powerpoint/2010/main" val="17589483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1FA572-FE3C-4E7E-AD72-0C836E734D35}"/>
              </a:ext>
            </a:extLst>
          </p:cNvPr>
          <p:cNvSpPr>
            <a:spLocks noGrp="1"/>
          </p:cNvSpPr>
          <p:nvPr>
            <p:ph type="title"/>
          </p:nvPr>
        </p:nvSpPr>
        <p:spPr/>
        <p:txBody>
          <a:bodyPr/>
          <a:lstStyle/>
          <a:p>
            <a:r>
              <a:rPr lang="fr-FR" dirty="0"/>
              <a:t>Onglet « Sessions – Evaluation »</a:t>
            </a:r>
            <a:br>
              <a:rPr lang="fr-FR" dirty="0"/>
            </a:br>
            <a:r>
              <a:rPr lang="fr-FR" sz="2400" dirty="0"/>
              <a:t>pour les sessions inter et intra </a:t>
            </a:r>
          </a:p>
        </p:txBody>
      </p:sp>
      <p:sp>
        <p:nvSpPr>
          <p:cNvPr id="4" name="Espace réservé du contenu 3">
            <a:extLst>
              <a:ext uri="{FF2B5EF4-FFF2-40B4-BE49-F238E27FC236}">
                <a16:creationId xmlns:a16="http://schemas.microsoft.com/office/drawing/2014/main" id="{6DB744C8-9196-4FE0-A36A-A193E6D6786C}"/>
              </a:ext>
            </a:extLst>
          </p:cNvPr>
          <p:cNvSpPr>
            <a:spLocks noGrp="1"/>
          </p:cNvSpPr>
          <p:nvPr>
            <p:ph sz="half" idx="2"/>
          </p:nvPr>
        </p:nvSpPr>
        <p:spPr>
          <a:xfrm>
            <a:off x="6298440" y="3225646"/>
            <a:ext cx="5363346" cy="1163607"/>
          </a:xfrm>
        </p:spPr>
        <p:txBody>
          <a:bodyPr>
            <a:normAutofit/>
          </a:bodyPr>
          <a:lstStyle/>
          <a:p>
            <a:pPr algn="just"/>
            <a:r>
              <a:rPr lang="fr-FR" sz="1800" dirty="0">
                <a:effectLst/>
                <a:ea typeface="Calibri" panose="020F0502020204030204" pitchFamily="34" charset="0"/>
                <a:cs typeface="Times New Roman" panose="02020603050405020304" pitchFamily="18" charset="0"/>
              </a:rPr>
              <a:t>Le stagiaire reçoit directement dans sa boite mail un lien lui permettant de remplir le questionnaire de satisfaction</a:t>
            </a:r>
            <a:r>
              <a:rPr lang="fr-FR" sz="1800" dirty="0">
                <a:ea typeface="Calibri" panose="020F0502020204030204" pitchFamily="34" charset="0"/>
                <a:cs typeface="Times New Roman" panose="02020603050405020304" pitchFamily="18" charset="0"/>
              </a:rPr>
              <a:t>.</a:t>
            </a:r>
            <a:endParaRPr lang="fr-FR" sz="1800" dirty="0">
              <a:effectLst/>
              <a:ea typeface="Calibri" panose="020F0502020204030204" pitchFamily="34" charset="0"/>
              <a:cs typeface="Times New Roman" panose="02020603050405020304" pitchFamily="18" charset="0"/>
            </a:endParaRPr>
          </a:p>
        </p:txBody>
      </p:sp>
      <p:pic>
        <p:nvPicPr>
          <p:cNvPr id="7" name="Espace réservé du contenu 6">
            <a:extLst>
              <a:ext uri="{FF2B5EF4-FFF2-40B4-BE49-F238E27FC236}">
                <a16:creationId xmlns:a16="http://schemas.microsoft.com/office/drawing/2014/main" id="{4BEB47E1-81BD-4255-83CA-22CE2A31FFA8}"/>
              </a:ext>
            </a:extLst>
          </p:cNvPr>
          <p:cNvPicPr>
            <a:picLocks noGrp="1" noChangeAspect="1"/>
          </p:cNvPicPr>
          <p:nvPr>
            <p:ph sz="half" idx="1"/>
          </p:nvPr>
        </p:nvPicPr>
        <p:blipFill rotWithShape="1">
          <a:blip r:embed="rId2"/>
          <a:srcRect l="17594" t="31008" r="18295" b="10752"/>
          <a:stretch/>
        </p:blipFill>
        <p:spPr>
          <a:xfrm>
            <a:off x="530214" y="2385424"/>
            <a:ext cx="5565786" cy="2844053"/>
          </a:xfrm>
          <a:prstGeom prst="rect">
            <a:avLst/>
          </a:prstGeom>
        </p:spPr>
      </p:pic>
    </p:spTree>
    <p:extLst>
      <p:ext uri="{BB962C8B-B14F-4D97-AF65-F5344CB8AC3E}">
        <p14:creationId xmlns:p14="http://schemas.microsoft.com/office/powerpoint/2010/main" val="18552706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1FA572-FE3C-4E7E-AD72-0C836E734D35}"/>
              </a:ext>
            </a:extLst>
          </p:cNvPr>
          <p:cNvSpPr>
            <a:spLocks noGrp="1"/>
          </p:cNvSpPr>
          <p:nvPr>
            <p:ph type="title"/>
          </p:nvPr>
        </p:nvSpPr>
        <p:spPr/>
        <p:txBody>
          <a:bodyPr/>
          <a:lstStyle/>
          <a:p>
            <a:r>
              <a:rPr lang="fr-FR" dirty="0"/>
              <a:t>Onglet « Sessions – Evaluation »</a:t>
            </a:r>
            <a:br>
              <a:rPr lang="fr-FR" dirty="0"/>
            </a:br>
            <a:r>
              <a:rPr lang="fr-FR" sz="2400" dirty="0"/>
              <a:t>pour les sessions inter et intra </a:t>
            </a:r>
          </a:p>
        </p:txBody>
      </p:sp>
      <p:sp>
        <p:nvSpPr>
          <p:cNvPr id="4" name="Espace réservé du contenu 3">
            <a:extLst>
              <a:ext uri="{FF2B5EF4-FFF2-40B4-BE49-F238E27FC236}">
                <a16:creationId xmlns:a16="http://schemas.microsoft.com/office/drawing/2014/main" id="{6DB744C8-9196-4FE0-A36A-A193E6D6786C}"/>
              </a:ext>
            </a:extLst>
          </p:cNvPr>
          <p:cNvSpPr>
            <a:spLocks noGrp="1"/>
          </p:cNvSpPr>
          <p:nvPr>
            <p:ph sz="half" idx="2"/>
          </p:nvPr>
        </p:nvSpPr>
        <p:spPr>
          <a:xfrm>
            <a:off x="6334812" y="2245963"/>
            <a:ext cx="5410480" cy="3364927"/>
          </a:xfrm>
        </p:spPr>
        <p:txBody>
          <a:bodyPr>
            <a:normAutofit fontScale="92500" lnSpcReduction="20000"/>
          </a:bodyPr>
          <a:lstStyle/>
          <a:p>
            <a:r>
              <a:rPr lang="fr-FR" sz="1800" dirty="0">
                <a:effectLst/>
                <a:ea typeface="Calibri" panose="020F0502020204030204" pitchFamily="34" charset="0"/>
                <a:cs typeface="Times New Roman" panose="02020603050405020304" pitchFamily="18" charset="0"/>
              </a:rPr>
              <a:t>Les évaluations se font sur la base d’1 à 5 étoiles</a:t>
            </a:r>
          </a:p>
          <a:p>
            <a:pPr lvl="1"/>
            <a:r>
              <a:rPr lang="fr-FR" sz="1600" dirty="0">
                <a:ea typeface="Calibri" panose="020F0502020204030204" pitchFamily="34" charset="0"/>
                <a:cs typeface="Times New Roman" panose="02020603050405020304" pitchFamily="18" charset="0"/>
              </a:rPr>
              <a:t>5 étoiles = Très bien</a:t>
            </a:r>
          </a:p>
          <a:p>
            <a:pPr lvl="1"/>
            <a:r>
              <a:rPr lang="fr-FR" sz="1600" dirty="0">
                <a:effectLst/>
                <a:ea typeface="Calibri" panose="020F0502020204030204" pitchFamily="34" charset="0"/>
                <a:cs typeface="Times New Roman" panose="02020603050405020304" pitchFamily="18" charset="0"/>
              </a:rPr>
              <a:t>4 étoiles = Bien</a:t>
            </a:r>
          </a:p>
          <a:p>
            <a:pPr lvl="1"/>
            <a:r>
              <a:rPr lang="fr-FR" sz="1600" dirty="0">
                <a:ea typeface="Calibri" panose="020F0502020204030204" pitchFamily="34" charset="0"/>
                <a:cs typeface="Times New Roman" panose="02020603050405020304" pitchFamily="18" charset="0"/>
              </a:rPr>
              <a:t>3 étoiles = Moyen</a:t>
            </a:r>
          </a:p>
          <a:p>
            <a:pPr lvl="1"/>
            <a:r>
              <a:rPr lang="fr-FR" sz="1600" dirty="0">
                <a:effectLst/>
                <a:ea typeface="Calibri" panose="020F0502020204030204" pitchFamily="34" charset="0"/>
                <a:cs typeface="Times New Roman" panose="02020603050405020304" pitchFamily="18" charset="0"/>
              </a:rPr>
              <a:t>2 étoiles = Passable</a:t>
            </a:r>
          </a:p>
          <a:p>
            <a:pPr lvl="1"/>
            <a:r>
              <a:rPr lang="fr-FR" sz="1600" dirty="0">
                <a:ea typeface="Calibri" panose="020F0502020204030204" pitchFamily="34" charset="0"/>
                <a:cs typeface="Times New Roman" panose="02020603050405020304" pitchFamily="18" charset="0"/>
              </a:rPr>
              <a:t>1 étoile = Décevant</a:t>
            </a:r>
          </a:p>
          <a:p>
            <a:r>
              <a:rPr lang="fr-FR" sz="1800" dirty="0">
                <a:ea typeface="Calibri" panose="020F0502020204030204" pitchFamily="34" charset="0"/>
                <a:cs typeface="Times New Roman" panose="02020603050405020304" pitchFamily="18" charset="0"/>
              </a:rPr>
              <a:t>Il y a également trois champs de texte libre : votre avis général, points forts de la formation, points à améliorer</a:t>
            </a:r>
          </a:p>
          <a:p>
            <a:r>
              <a:rPr lang="fr-FR" sz="1800" b="1" dirty="0">
                <a:ea typeface="Calibri" panose="020F0502020204030204" pitchFamily="34" charset="0"/>
                <a:cs typeface="Times New Roman" panose="02020603050405020304" pitchFamily="18" charset="0"/>
              </a:rPr>
              <a:t>Les résultats des évaluations permettent ensuite de remplir </a:t>
            </a:r>
            <a:r>
              <a:rPr lang="fr-FR" sz="1800" b="1" dirty="0">
                <a:ea typeface="Calibri" panose="020F0502020204030204" pitchFamily="34" charset="0"/>
                <a:cs typeface="Times New Roman" panose="02020603050405020304" pitchFamily="18" charset="0"/>
                <a:hlinkClick r:id="rId2" action="ppaction://hlinksldjump"/>
              </a:rPr>
              <a:t>l’onglet « Améliorations »</a:t>
            </a:r>
            <a:endParaRPr lang="fr-FR" sz="1800" b="1" dirty="0">
              <a:ea typeface="Calibri" panose="020F0502020204030204" pitchFamily="34" charset="0"/>
              <a:cs typeface="Times New Roman" panose="02020603050405020304" pitchFamily="18" charset="0"/>
            </a:endParaRPr>
          </a:p>
        </p:txBody>
      </p:sp>
      <p:pic>
        <p:nvPicPr>
          <p:cNvPr id="26" name="Espace réservé du contenu 25">
            <a:extLst>
              <a:ext uri="{FF2B5EF4-FFF2-40B4-BE49-F238E27FC236}">
                <a16:creationId xmlns:a16="http://schemas.microsoft.com/office/drawing/2014/main" id="{38DF80F5-7E3B-496A-96D1-AC7B1097257D}"/>
              </a:ext>
            </a:extLst>
          </p:cNvPr>
          <p:cNvPicPr>
            <a:picLocks noGrp="1" noChangeAspect="1"/>
          </p:cNvPicPr>
          <p:nvPr>
            <p:ph sz="half" idx="1"/>
          </p:nvPr>
        </p:nvPicPr>
        <p:blipFill rotWithShape="1">
          <a:blip r:embed="rId3"/>
          <a:srcRect t="13398" r="45089" b="12045"/>
          <a:stretch/>
        </p:blipFill>
        <p:spPr>
          <a:xfrm>
            <a:off x="446708" y="1989498"/>
            <a:ext cx="5077399" cy="3877858"/>
          </a:xfrm>
        </p:spPr>
      </p:pic>
    </p:spTree>
    <p:extLst>
      <p:ext uri="{BB962C8B-B14F-4D97-AF65-F5344CB8AC3E}">
        <p14:creationId xmlns:p14="http://schemas.microsoft.com/office/powerpoint/2010/main" val="21280604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Espace réservé du contenu 9">
            <a:extLst>
              <a:ext uri="{FF2B5EF4-FFF2-40B4-BE49-F238E27FC236}">
                <a16:creationId xmlns:a16="http://schemas.microsoft.com/office/drawing/2014/main" id="{97BA70D0-BF80-4006-A673-FECDCEA60470}"/>
              </a:ext>
            </a:extLst>
          </p:cNvPr>
          <p:cNvPicPr>
            <a:picLocks noGrp="1" noChangeAspect="1"/>
          </p:cNvPicPr>
          <p:nvPr>
            <p:ph sz="half" idx="1"/>
          </p:nvPr>
        </p:nvPicPr>
        <p:blipFill rotWithShape="1">
          <a:blip r:embed="rId2"/>
          <a:srcRect t="11722" r="2680" b="10404"/>
          <a:stretch/>
        </p:blipFill>
        <p:spPr>
          <a:xfrm>
            <a:off x="218623" y="2507056"/>
            <a:ext cx="5780474" cy="2601797"/>
          </a:xfrm>
        </p:spPr>
      </p:pic>
      <p:sp>
        <p:nvSpPr>
          <p:cNvPr id="2" name="Titre 1">
            <a:extLst>
              <a:ext uri="{FF2B5EF4-FFF2-40B4-BE49-F238E27FC236}">
                <a16:creationId xmlns:a16="http://schemas.microsoft.com/office/drawing/2014/main" id="{7F1FA572-FE3C-4E7E-AD72-0C836E734D35}"/>
              </a:ext>
            </a:extLst>
          </p:cNvPr>
          <p:cNvSpPr>
            <a:spLocks noGrp="1"/>
          </p:cNvSpPr>
          <p:nvPr>
            <p:ph type="title"/>
          </p:nvPr>
        </p:nvSpPr>
        <p:spPr/>
        <p:txBody>
          <a:bodyPr/>
          <a:lstStyle/>
          <a:p>
            <a:r>
              <a:rPr lang="fr-FR" dirty="0"/>
              <a:t>Onglet « Sessions – Evaluation »</a:t>
            </a:r>
            <a:br>
              <a:rPr lang="fr-FR" dirty="0"/>
            </a:br>
            <a:r>
              <a:rPr lang="fr-FR" sz="2400" dirty="0"/>
              <a:t>pour les sessions inter et intra </a:t>
            </a:r>
          </a:p>
        </p:txBody>
      </p:sp>
      <p:sp>
        <p:nvSpPr>
          <p:cNvPr id="4" name="Espace réservé du contenu 3">
            <a:extLst>
              <a:ext uri="{FF2B5EF4-FFF2-40B4-BE49-F238E27FC236}">
                <a16:creationId xmlns:a16="http://schemas.microsoft.com/office/drawing/2014/main" id="{6DB744C8-9196-4FE0-A36A-A193E6D6786C}"/>
              </a:ext>
            </a:extLst>
          </p:cNvPr>
          <p:cNvSpPr>
            <a:spLocks noGrp="1"/>
          </p:cNvSpPr>
          <p:nvPr>
            <p:ph sz="half" idx="2"/>
          </p:nvPr>
        </p:nvSpPr>
        <p:spPr>
          <a:xfrm>
            <a:off x="6294773" y="2507055"/>
            <a:ext cx="5570817" cy="2601797"/>
          </a:xfrm>
        </p:spPr>
        <p:txBody>
          <a:bodyPr>
            <a:normAutofit/>
          </a:bodyPr>
          <a:lstStyle/>
          <a:p>
            <a:pPr algn="just"/>
            <a:r>
              <a:rPr lang="fr-FR" sz="1800" dirty="0">
                <a:effectLst/>
                <a:ea typeface="Calibri" panose="020F0502020204030204" pitchFamily="34" charset="0"/>
                <a:cs typeface="Times New Roman" panose="02020603050405020304" pitchFamily="18" charset="0"/>
              </a:rPr>
              <a:t>Même procédure pour l’évaluation du client.</a:t>
            </a:r>
          </a:p>
          <a:p>
            <a:pPr algn="just"/>
            <a:r>
              <a:rPr lang="fr-FR" sz="1800" dirty="0">
                <a:ea typeface="Calibri" panose="020F0502020204030204" pitchFamily="34" charset="0"/>
                <a:cs typeface="Times New Roman" panose="02020603050405020304" pitchFamily="18" charset="0"/>
              </a:rPr>
              <a:t>L’évaluation à froid s’envoie automatiquement au bout de 90 jours. </a:t>
            </a:r>
            <a:endParaRPr lang="fr-FR" sz="1600" dirty="0">
              <a:effectLst/>
              <a:ea typeface="Calibri" panose="020F0502020204030204" pitchFamily="34" charset="0"/>
              <a:cs typeface="Times New Roman" panose="02020603050405020304" pitchFamily="18" charset="0"/>
            </a:endParaRPr>
          </a:p>
        </p:txBody>
      </p:sp>
      <p:sp>
        <p:nvSpPr>
          <p:cNvPr id="12" name="Ellipse 11">
            <a:extLst>
              <a:ext uri="{FF2B5EF4-FFF2-40B4-BE49-F238E27FC236}">
                <a16:creationId xmlns:a16="http://schemas.microsoft.com/office/drawing/2014/main" id="{00237803-CD6B-448A-9043-81A48BFE3AD1}"/>
              </a:ext>
            </a:extLst>
          </p:cNvPr>
          <p:cNvSpPr/>
          <p:nvPr/>
        </p:nvSpPr>
        <p:spPr>
          <a:xfrm>
            <a:off x="5566774" y="2701474"/>
            <a:ext cx="485342" cy="508104"/>
          </a:xfrm>
          <a:prstGeom prst="ellipse">
            <a:avLst/>
          </a:prstGeom>
          <a:noFill/>
          <a:ln w="38100">
            <a:solidFill>
              <a:srgbClr val="FFC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nvGrpSpPr>
          <p:cNvPr id="20" name="Groupe 19">
            <a:extLst>
              <a:ext uri="{FF2B5EF4-FFF2-40B4-BE49-F238E27FC236}">
                <a16:creationId xmlns:a16="http://schemas.microsoft.com/office/drawing/2014/main" id="{F84F10AC-71C4-430A-A5CD-E4A660DAC9B7}"/>
              </a:ext>
            </a:extLst>
          </p:cNvPr>
          <p:cNvGrpSpPr/>
          <p:nvPr/>
        </p:nvGrpSpPr>
        <p:grpSpPr>
          <a:xfrm>
            <a:off x="9284267" y="303729"/>
            <a:ext cx="2746075" cy="1560465"/>
            <a:chOff x="9430996" y="304179"/>
            <a:chExt cx="2758001" cy="1402819"/>
          </a:xfrm>
        </p:grpSpPr>
        <p:sp>
          <p:nvSpPr>
            <p:cNvPr id="21" name="Explosion : 14 points 20">
              <a:extLst>
                <a:ext uri="{FF2B5EF4-FFF2-40B4-BE49-F238E27FC236}">
                  <a16:creationId xmlns:a16="http://schemas.microsoft.com/office/drawing/2014/main" id="{090501DB-202B-476D-943C-1BDB0DF076A0}"/>
                </a:ext>
              </a:extLst>
            </p:cNvPr>
            <p:cNvSpPr/>
            <p:nvPr/>
          </p:nvSpPr>
          <p:spPr>
            <a:xfrm>
              <a:off x="9440724" y="304179"/>
              <a:ext cx="2748273" cy="1402819"/>
            </a:xfrm>
            <a:prstGeom prst="irregularSeal2">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22" name="ZoneTexte 21">
              <a:extLst>
                <a:ext uri="{FF2B5EF4-FFF2-40B4-BE49-F238E27FC236}">
                  <a16:creationId xmlns:a16="http://schemas.microsoft.com/office/drawing/2014/main" id="{2C00913C-C413-4A95-BB8C-64CF82892E61}"/>
                </a:ext>
              </a:extLst>
            </p:cNvPr>
            <p:cNvSpPr txBox="1"/>
            <p:nvPr/>
          </p:nvSpPr>
          <p:spPr>
            <a:xfrm rot="20416714">
              <a:off x="9430996" y="822167"/>
              <a:ext cx="2689533" cy="366844"/>
            </a:xfrm>
            <a:prstGeom prst="rect">
              <a:avLst/>
            </a:prstGeom>
            <a:noFill/>
          </p:spPr>
          <p:txBody>
            <a:bodyPr wrap="square" rtlCol="0">
              <a:spAutoFit/>
            </a:bodyPr>
            <a:lstStyle/>
            <a:p>
              <a:pPr algn="ctr"/>
              <a:r>
                <a:rPr lang="fr-FR" sz="1400" b="1" dirty="0">
                  <a:solidFill>
                    <a:schemeClr val="accent4"/>
                  </a:solidFill>
                </a:rPr>
                <a:t>Obligations</a:t>
              </a:r>
              <a:r>
                <a:rPr lang="fr-FR" dirty="0">
                  <a:solidFill>
                    <a:schemeClr val="accent4"/>
                  </a:solidFill>
                </a:rPr>
                <a:t> </a:t>
              </a:r>
              <a:r>
                <a:rPr lang="fr-FR" sz="1400" b="1" dirty="0">
                  <a:solidFill>
                    <a:schemeClr val="accent4"/>
                  </a:solidFill>
                </a:rPr>
                <a:t>Qualiopi</a:t>
              </a:r>
              <a:endParaRPr lang="fr-FR" b="1" dirty="0">
                <a:solidFill>
                  <a:schemeClr val="accent4"/>
                </a:solidFill>
              </a:endParaRPr>
            </a:p>
          </p:txBody>
        </p:sp>
      </p:grpSp>
    </p:spTree>
    <p:extLst>
      <p:ext uri="{BB962C8B-B14F-4D97-AF65-F5344CB8AC3E}">
        <p14:creationId xmlns:p14="http://schemas.microsoft.com/office/powerpoint/2010/main" val="926783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213EBB-8DDC-4A14-ACDA-6E086227C727}"/>
              </a:ext>
            </a:extLst>
          </p:cNvPr>
          <p:cNvSpPr>
            <a:spLocks noGrp="1"/>
          </p:cNvSpPr>
          <p:nvPr>
            <p:ph type="title"/>
          </p:nvPr>
        </p:nvSpPr>
        <p:spPr>
          <a:xfrm>
            <a:off x="1534696" y="860233"/>
            <a:ext cx="9520158" cy="1049235"/>
          </a:xfrm>
        </p:spPr>
        <p:txBody>
          <a:bodyPr/>
          <a:lstStyle/>
          <a:p>
            <a:r>
              <a:rPr lang="fr-FR" dirty="0" err="1"/>
              <a:t>Formadmin</a:t>
            </a:r>
            <a:r>
              <a:rPr lang="fr-FR" dirty="0"/>
              <a:t> kesako ?</a:t>
            </a:r>
          </a:p>
        </p:txBody>
      </p:sp>
      <p:sp>
        <p:nvSpPr>
          <p:cNvPr id="3" name="Espace réservé du contenu 2">
            <a:extLst>
              <a:ext uri="{FF2B5EF4-FFF2-40B4-BE49-F238E27FC236}">
                <a16:creationId xmlns:a16="http://schemas.microsoft.com/office/drawing/2014/main" id="{BB317E92-1F6D-4ADB-8A40-7DAA4C3EF51B}"/>
              </a:ext>
            </a:extLst>
          </p:cNvPr>
          <p:cNvSpPr>
            <a:spLocks noGrp="1"/>
          </p:cNvSpPr>
          <p:nvPr>
            <p:ph idx="1"/>
          </p:nvPr>
        </p:nvSpPr>
        <p:spPr>
          <a:xfrm>
            <a:off x="1357459" y="2015734"/>
            <a:ext cx="10652289" cy="1189379"/>
          </a:xfrm>
        </p:spPr>
        <p:txBody>
          <a:bodyPr>
            <a:normAutofit/>
          </a:bodyPr>
          <a:lstStyle/>
          <a:p>
            <a:pPr algn="just"/>
            <a:r>
              <a:rPr lang="fr-FR" sz="1800" b="1" dirty="0"/>
              <a:t>C’est un logiciel de gestion </a:t>
            </a:r>
            <a:r>
              <a:rPr lang="fr-FR" sz="1800" dirty="0"/>
              <a:t>de la formation professionnelle</a:t>
            </a:r>
          </a:p>
          <a:p>
            <a:pPr algn="just"/>
            <a:r>
              <a:rPr lang="fr-FR" sz="1800" dirty="0"/>
              <a:t>Il est </a:t>
            </a:r>
            <a:r>
              <a:rPr lang="fr-FR" sz="1800" b="1" dirty="0"/>
              <a:t>obligatoire</a:t>
            </a:r>
            <a:r>
              <a:rPr lang="fr-FR" sz="1800" dirty="0"/>
              <a:t> </a:t>
            </a:r>
            <a:r>
              <a:rPr lang="fr-FR" sz="1600" dirty="0"/>
              <a:t>pour</a:t>
            </a:r>
            <a:r>
              <a:rPr lang="fr-FR" sz="1800" dirty="0"/>
              <a:t> tout entrepreneur dispensant des activités relevant du Bilan Pédagogique et Financier (BPF)</a:t>
            </a:r>
          </a:p>
        </p:txBody>
      </p:sp>
      <p:pic>
        <p:nvPicPr>
          <p:cNvPr id="10" name="Image 9">
            <a:extLst>
              <a:ext uri="{FF2B5EF4-FFF2-40B4-BE49-F238E27FC236}">
                <a16:creationId xmlns:a16="http://schemas.microsoft.com/office/drawing/2014/main" id="{8AF54EF6-B235-4B56-BD95-EFB9C41E0EAF}"/>
              </a:ext>
            </a:extLst>
          </p:cNvPr>
          <p:cNvPicPr>
            <a:picLocks noChangeAspect="1"/>
          </p:cNvPicPr>
          <p:nvPr/>
        </p:nvPicPr>
        <p:blipFill>
          <a:blip r:embed="rId2"/>
          <a:stretch>
            <a:fillRect/>
          </a:stretch>
        </p:blipFill>
        <p:spPr>
          <a:xfrm>
            <a:off x="1745333" y="3311379"/>
            <a:ext cx="1949974" cy="2537637"/>
          </a:xfrm>
          <a:prstGeom prst="rect">
            <a:avLst/>
          </a:prstGeom>
        </p:spPr>
      </p:pic>
      <p:sp>
        <p:nvSpPr>
          <p:cNvPr id="12" name="Espace réservé du contenu 2">
            <a:extLst>
              <a:ext uri="{FF2B5EF4-FFF2-40B4-BE49-F238E27FC236}">
                <a16:creationId xmlns:a16="http://schemas.microsoft.com/office/drawing/2014/main" id="{7975176C-9E8A-40C3-93C1-319CF300CC0C}"/>
              </a:ext>
            </a:extLst>
          </p:cNvPr>
          <p:cNvSpPr txBox="1">
            <a:spLocks/>
          </p:cNvSpPr>
          <p:nvPr/>
        </p:nvSpPr>
        <p:spPr>
          <a:xfrm>
            <a:off x="4373628" y="3311379"/>
            <a:ext cx="7259048" cy="2469823"/>
          </a:xfrm>
          <a:prstGeom prst="rect">
            <a:avLst/>
          </a:prstGeom>
          <a:noFill/>
          <a:ln w="190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lIns="91440" tIns="45720" rIns="91440" bIns="45720" rtlCol="0" anchor="t">
            <a:normAutofit lnSpcReduction="1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just">
              <a:buFont typeface="Wingdings" panose="05000000000000000000" pitchFamily="2" charset="2"/>
              <a:buChar char="Ø"/>
            </a:pPr>
            <a:r>
              <a:rPr lang="fr-FR" sz="1600" b="1" dirty="0"/>
              <a:t>Simplifier la vie des formateurs </a:t>
            </a:r>
            <a:r>
              <a:rPr lang="fr-FR" sz="1600" dirty="0"/>
              <a:t>pour la rédaction du BPF </a:t>
            </a:r>
          </a:p>
          <a:p>
            <a:pPr algn="just">
              <a:buFont typeface="Wingdings" panose="05000000000000000000" pitchFamily="2" charset="2"/>
              <a:buChar char="Ø"/>
            </a:pPr>
            <a:r>
              <a:rPr lang="fr-FR" sz="1600" b="1" dirty="0"/>
              <a:t>Simplifier</a:t>
            </a:r>
            <a:r>
              <a:rPr lang="fr-FR" sz="1600" dirty="0"/>
              <a:t> la gestion de la formation pour les formateurs et le coordinateur</a:t>
            </a:r>
          </a:p>
          <a:p>
            <a:pPr algn="just">
              <a:buFont typeface="Wingdings" panose="05000000000000000000" pitchFamily="2" charset="2"/>
              <a:buChar char="Ø"/>
            </a:pPr>
            <a:r>
              <a:rPr lang="fr-FR" sz="1600" b="1" dirty="0"/>
              <a:t>Simplifier la vie de la comptabilité </a:t>
            </a:r>
            <a:r>
              <a:rPr lang="fr-FR" sz="1600" dirty="0"/>
              <a:t>pour la rédaction du BPF</a:t>
            </a:r>
          </a:p>
          <a:p>
            <a:pPr algn="just">
              <a:buFont typeface="Wingdings" panose="05000000000000000000" pitchFamily="2" charset="2"/>
              <a:buChar char="Ø"/>
            </a:pPr>
            <a:r>
              <a:rPr lang="fr-FR" sz="1600" dirty="0"/>
              <a:t>Permettre la récupération et le stockage</a:t>
            </a:r>
            <a:r>
              <a:rPr lang="fr-FR" sz="1600" b="1" dirty="0"/>
              <a:t> des nombreux éléments de preuves demandés dans le cadre de l’audit Qualiopi. </a:t>
            </a:r>
          </a:p>
          <a:p>
            <a:pPr algn="just">
              <a:buFont typeface="Wingdings" panose="05000000000000000000" pitchFamily="2" charset="2"/>
              <a:buChar char="Ø"/>
            </a:pPr>
            <a:r>
              <a:rPr lang="fr-FR" sz="1600" dirty="0"/>
              <a:t>Permettre une </a:t>
            </a:r>
            <a:r>
              <a:rPr lang="fr-FR" sz="1600" b="1" dirty="0"/>
              <a:t>harmonisation des procédures </a:t>
            </a:r>
            <a:r>
              <a:rPr lang="fr-FR" sz="1600" dirty="0"/>
              <a:t>de la formation professionnelle chez Odyssée création. </a:t>
            </a:r>
          </a:p>
        </p:txBody>
      </p:sp>
    </p:spTree>
    <p:extLst>
      <p:ext uri="{BB962C8B-B14F-4D97-AF65-F5344CB8AC3E}">
        <p14:creationId xmlns:p14="http://schemas.microsoft.com/office/powerpoint/2010/main" val="10428499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a:extLst>
              <a:ext uri="{FF2B5EF4-FFF2-40B4-BE49-F238E27FC236}">
                <a16:creationId xmlns:a16="http://schemas.microsoft.com/office/drawing/2014/main" id="{0B4A74E3-E1BB-4681-B758-EC92A3D9ED34}"/>
              </a:ext>
            </a:extLst>
          </p:cNvPr>
          <p:cNvPicPr>
            <a:picLocks noGrp="1" noChangeAspect="1"/>
          </p:cNvPicPr>
          <p:nvPr>
            <p:ph sz="half" idx="1"/>
          </p:nvPr>
        </p:nvPicPr>
        <p:blipFill rotWithShape="1">
          <a:blip r:embed="rId2"/>
          <a:srcRect t="21935" r="1592" b="18635"/>
          <a:stretch/>
        </p:blipFill>
        <p:spPr>
          <a:xfrm>
            <a:off x="555349" y="2843819"/>
            <a:ext cx="5170604" cy="1756461"/>
          </a:xfrm>
        </p:spPr>
      </p:pic>
      <p:sp>
        <p:nvSpPr>
          <p:cNvPr id="2" name="Titre 1">
            <a:extLst>
              <a:ext uri="{FF2B5EF4-FFF2-40B4-BE49-F238E27FC236}">
                <a16:creationId xmlns:a16="http://schemas.microsoft.com/office/drawing/2014/main" id="{7F1FA572-FE3C-4E7E-AD72-0C836E734D35}"/>
              </a:ext>
            </a:extLst>
          </p:cNvPr>
          <p:cNvSpPr>
            <a:spLocks noGrp="1"/>
          </p:cNvSpPr>
          <p:nvPr>
            <p:ph type="title"/>
          </p:nvPr>
        </p:nvSpPr>
        <p:spPr/>
        <p:txBody>
          <a:bodyPr/>
          <a:lstStyle/>
          <a:p>
            <a:r>
              <a:rPr lang="fr-FR" dirty="0"/>
              <a:t>Onglet « Sessions – Evaluation »</a:t>
            </a:r>
            <a:br>
              <a:rPr lang="fr-FR" dirty="0"/>
            </a:br>
            <a:r>
              <a:rPr lang="fr-FR" sz="2400" dirty="0"/>
              <a:t>pour les sessions inter et intra </a:t>
            </a:r>
          </a:p>
        </p:txBody>
      </p:sp>
      <p:sp>
        <p:nvSpPr>
          <p:cNvPr id="4" name="Espace réservé du contenu 3">
            <a:extLst>
              <a:ext uri="{FF2B5EF4-FFF2-40B4-BE49-F238E27FC236}">
                <a16:creationId xmlns:a16="http://schemas.microsoft.com/office/drawing/2014/main" id="{6DB744C8-9196-4FE0-A36A-A193E6D6786C}"/>
              </a:ext>
            </a:extLst>
          </p:cNvPr>
          <p:cNvSpPr>
            <a:spLocks noGrp="1"/>
          </p:cNvSpPr>
          <p:nvPr>
            <p:ph sz="half" idx="2"/>
          </p:nvPr>
        </p:nvSpPr>
        <p:spPr>
          <a:xfrm>
            <a:off x="6096000" y="2823190"/>
            <a:ext cx="5570817" cy="1756461"/>
          </a:xfrm>
        </p:spPr>
        <p:txBody>
          <a:bodyPr>
            <a:normAutofit/>
          </a:bodyPr>
          <a:lstStyle/>
          <a:p>
            <a:pPr algn="just"/>
            <a:r>
              <a:rPr lang="fr-FR" sz="1800" dirty="0">
                <a:effectLst/>
                <a:ea typeface="Calibri" panose="020F0502020204030204" pitchFamily="34" charset="0"/>
                <a:cs typeface="Times New Roman" panose="02020603050405020304" pitchFamily="18" charset="0"/>
              </a:rPr>
              <a:t>Même procédure pour </a:t>
            </a:r>
            <a:r>
              <a:rPr lang="fr-FR" sz="1800" b="1" dirty="0">
                <a:effectLst/>
                <a:ea typeface="Calibri" panose="020F0502020204030204" pitchFamily="34" charset="0"/>
                <a:cs typeface="Times New Roman" panose="02020603050405020304" pitchFamily="18" charset="0"/>
              </a:rPr>
              <a:t>l’évaluation du formateur</a:t>
            </a:r>
            <a:r>
              <a:rPr lang="fr-FR" sz="1800" dirty="0">
                <a:effectLst/>
                <a:ea typeface="Calibri" panose="020F0502020204030204" pitchFamily="34" charset="0"/>
                <a:cs typeface="Times New Roman" panose="02020603050405020304" pitchFamily="18" charset="0"/>
              </a:rPr>
              <a:t>.</a:t>
            </a:r>
          </a:p>
          <a:p>
            <a:pPr algn="just"/>
            <a:r>
              <a:rPr lang="fr-FR" sz="1800" dirty="0">
                <a:ea typeface="Calibri" panose="020F0502020204030204" pitchFamily="34" charset="0"/>
                <a:cs typeface="Times New Roman" panose="02020603050405020304" pitchFamily="18" charset="0"/>
              </a:rPr>
              <a:t>Celle-ci permet une auto-analyse de sa pratique</a:t>
            </a:r>
          </a:p>
          <a:p>
            <a:pPr algn="just"/>
            <a:r>
              <a:rPr lang="fr-FR" sz="1800" dirty="0">
                <a:ea typeface="Calibri" panose="020F0502020204030204" pitchFamily="34" charset="0"/>
                <a:cs typeface="Times New Roman" panose="02020603050405020304" pitchFamily="18" charset="0"/>
              </a:rPr>
              <a:t>Elle permet de pointer les points forts et les améliorations des formations. </a:t>
            </a:r>
          </a:p>
        </p:txBody>
      </p:sp>
      <p:sp>
        <p:nvSpPr>
          <p:cNvPr id="12" name="Ellipse 11">
            <a:extLst>
              <a:ext uri="{FF2B5EF4-FFF2-40B4-BE49-F238E27FC236}">
                <a16:creationId xmlns:a16="http://schemas.microsoft.com/office/drawing/2014/main" id="{00237803-CD6B-448A-9043-81A48BFE3AD1}"/>
              </a:ext>
            </a:extLst>
          </p:cNvPr>
          <p:cNvSpPr/>
          <p:nvPr/>
        </p:nvSpPr>
        <p:spPr>
          <a:xfrm>
            <a:off x="4077338" y="2981106"/>
            <a:ext cx="1569317" cy="508104"/>
          </a:xfrm>
          <a:prstGeom prst="ellipse">
            <a:avLst/>
          </a:prstGeom>
          <a:noFill/>
          <a:ln w="38100">
            <a:solidFill>
              <a:srgbClr val="FFC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Tree>
    <p:extLst>
      <p:ext uri="{BB962C8B-B14F-4D97-AF65-F5344CB8AC3E}">
        <p14:creationId xmlns:p14="http://schemas.microsoft.com/office/powerpoint/2010/main" val="7077606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a:extLst>
              <a:ext uri="{FF2B5EF4-FFF2-40B4-BE49-F238E27FC236}">
                <a16:creationId xmlns:a16="http://schemas.microsoft.com/office/drawing/2014/main" id="{8A1BCB43-1312-42B2-8D1F-07A4C9F80F0A}"/>
              </a:ext>
            </a:extLst>
          </p:cNvPr>
          <p:cNvPicPr>
            <a:picLocks noGrp="1" noChangeAspect="1"/>
          </p:cNvPicPr>
          <p:nvPr>
            <p:ph sz="half" idx="1"/>
          </p:nvPr>
        </p:nvPicPr>
        <p:blipFill rotWithShape="1">
          <a:blip r:embed="rId2"/>
          <a:srcRect t="14243" r="1033" b="15695"/>
          <a:stretch/>
        </p:blipFill>
        <p:spPr>
          <a:xfrm>
            <a:off x="270600" y="2441084"/>
            <a:ext cx="6024173" cy="2398923"/>
          </a:xfrm>
        </p:spPr>
      </p:pic>
      <p:sp>
        <p:nvSpPr>
          <p:cNvPr id="2" name="Titre 1">
            <a:extLst>
              <a:ext uri="{FF2B5EF4-FFF2-40B4-BE49-F238E27FC236}">
                <a16:creationId xmlns:a16="http://schemas.microsoft.com/office/drawing/2014/main" id="{7F1FA572-FE3C-4E7E-AD72-0C836E734D35}"/>
              </a:ext>
            </a:extLst>
          </p:cNvPr>
          <p:cNvSpPr>
            <a:spLocks noGrp="1"/>
          </p:cNvSpPr>
          <p:nvPr>
            <p:ph type="title"/>
          </p:nvPr>
        </p:nvSpPr>
        <p:spPr/>
        <p:txBody>
          <a:bodyPr/>
          <a:lstStyle/>
          <a:p>
            <a:r>
              <a:rPr lang="fr-FR" dirty="0"/>
              <a:t>Onglet « Sessions – Documents »</a:t>
            </a:r>
          </a:p>
        </p:txBody>
      </p:sp>
      <p:sp>
        <p:nvSpPr>
          <p:cNvPr id="4" name="Espace réservé du contenu 3">
            <a:extLst>
              <a:ext uri="{FF2B5EF4-FFF2-40B4-BE49-F238E27FC236}">
                <a16:creationId xmlns:a16="http://schemas.microsoft.com/office/drawing/2014/main" id="{6DB744C8-9196-4FE0-A36A-A193E6D6786C}"/>
              </a:ext>
            </a:extLst>
          </p:cNvPr>
          <p:cNvSpPr>
            <a:spLocks noGrp="1"/>
          </p:cNvSpPr>
          <p:nvPr>
            <p:ph sz="half" idx="2"/>
          </p:nvPr>
        </p:nvSpPr>
        <p:spPr>
          <a:xfrm>
            <a:off x="6343495" y="1989498"/>
            <a:ext cx="5401797" cy="3302097"/>
          </a:xfrm>
        </p:spPr>
        <p:txBody>
          <a:bodyPr>
            <a:normAutofit/>
          </a:bodyPr>
          <a:lstStyle/>
          <a:p>
            <a:r>
              <a:rPr lang="fr-FR" sz="1800" dirty="0">
                <a:effectLst/>
                <a:ea typeface="Calibri" panose="020F0502020204030204" pitchFamily="34" charset="0"/>
                <a:cs typeface="Times New Roman" panose="02020603050405020304" pitchFamily="18" charset="0"/>
              </a:rPr>
              <a:t>Feuilles d’émargement</a:t>
            </a:r>
          </a:p>
          <a:p>
            <a:r>
              <a:rPr lang="fr-FR" sz="1800" dirty="0">
                <a:ea typeface="Calibri" panose="020F0502020204030204" pitchFamily="34" charset="0"/>
                <a:cs typeface="Times New Roman" panose="02020603050405020304" pitchFamily="18" charset="0"/>
              </a:rPr>
              <a:t>Documents supports à la formation</a:t>
            </a:r>
          </a:p>
          <a:p>
            <a:r>
              <a:rPr lang="fr-FR" sz="1800" dirty="0">
                <a:effectLst/>
                <a:ea typeface="Calibri" panose="020F0502020204030204" pitchFamily="34" charset="0"/>
                <a:cs typeface="Times New Roman" panose="02020603050405020304" pitchFamily="18" charset="0"/>
              </a:rPr>
              <a:t>Outils d’évaluation des acquis</a:t>
            </a:r>
          </a:p>
          <a:p>
            <a:r>
              <a:rPr lang="fr-FR" sz="1800" dirty="0">
                <a:ea typeface="Calibri" panose="020F0502020204030204" pitchFamily="34" charset="0"/>
                <a:cs typeface="Times New Roman" panose="02020603050405020304" pitchFamily="18" charset="0"/>
              </a:rPr>
              <a:t>Livret d’accueil</a:t>
            </a:r>
          </a:p>
          <a:p>
            <a:r>
              <a:rPr lang="fr-FR" sz="1800" dirty="0">
                <a:effectLst/>
                <a:ea typeface="Calibri" panose="020F0502020204030204" pitchFamily="34" charset="0"/>
                <a:cs typeface="Times New Roman" panose="02020603050405020304" pitchFamily="18" charset="0"/>
              </a:rPr>
              <a:t>Conventions et con</a:t>
            </a:r>
            <a:r>
              <a:rPr lang="fr-FR" sz="1800" dirty="0">
                <a:ea typeface="Calibri" panose="020F0502020204030204" pitchFamily="34" charset="0"/>
                <a:cs typeface="Times New Roman" panose="02020603050405020304" pitchFamily="18" charset="0"/>
              </a:rPr>
              <a:t>trats signés</a:t>
            </a:r>
            <a:endParaRPr lang="fr-FR" sz="1800" dirty="0">
              <a:effectLst/>
              <a:ea typeface="Calibri" panose="020F0502020204030204" pitchFamily="34" charset="0"/>
              <a:cs typeface="Times New Roman" panose="02020603050405020304" pitchFamily="18" charset="0"/>
            </a:endParaRPr>
          </a:p>
        </p:txBody>
      </p:sp>
      <p:sp>
        <p:nvSpPr>
          <p:cNvPr id="12" name="Ellipse 11">
            <a:extLst>
              <a:ext uri="{FF2B5EF4-FFF2-40B4-BE49-F238E27FC236}">
                <a16:creationId xmlns:a16="http://schemas.microsoft.com/office/drawing/2014/main" id="{00237803-CD6B-448A-9043-81A48BFE3AD1}"/>
              </a:ext>
            </a:extLst>
          </p:cNvPr>
          <p:cNvSpPr/>
          <p:nvPr/>
        </p:nvSpPr>
        <p:spPr>
          <a:xfrm>
            <a:off x="983442" y="2282801"/>
            <a:ext cx="1102505" cy="629852"/>
          </a:xfrm>
          <a:prstGeom prst="ellipse">
            <a:avLst/>
          </a:prstGeom>
          <a:noFill/>
          <a:ln w="38100">
            <a:solidFill>
              <a:srgbClr val="FFC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Tree>
    <p:extLst>
      <p:ext uri="{BB962C8B-B14F-4D97-AF65-F5344CB8AC3E}">
        <p14:creationId xmlns:p14="http://schemas.microsoft.com/office/powerpoint/2010/main" val="5343189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du contenu 8">
            <a:extLst>
              <a:ext uri="{FF2B5EF4-FFF2-40B4-BE49-F238E27FC236}">
                <a16:creationId xmlns:a16="http://schemas.microsoft.com/office/drawing/2014/main" id="{A2C18A71-FC05-4EFD-ABDF-ADE085EA044F}"/>
              </a:ext>
            </a:extLst>
          </p:cNvPr>
          <p:cNvPicPr>
            <a:picLocks noGrp="1"/>
          </p:cNvPicPr>
          <p:nvPr>
            <p:ph sz="half" idx="1"/>
          </p:nvPr>
        </p:nvPicPr>
        <p:blipFill rotWithShape="1">
          <a:blip r:embed="rId2" cstate="print">
            <a:extLst>
              <a:ext uri="{28A0092B-C50C-407E-A947-70E740481C1C}">
                <a14:useLocalDpi xmlns:a14="http://schemas.microsoft.com/office/drawing/2010/main" val="0"/>
              </a:ext>
            </a:extLst>
          </a:blip>
          <a:srcRect l="16931" t="46090" r="41799" b="12522"/>
          <a:stretch/>
        </p:blipFill>
        <p:spPr bwMode="auto">
          <a:xfrm>
            <a:off x="694201" y="1989497"/>
            <a:ext cx="5154305" cy="3302097"/>
          </a:xfrm>
          <a:prstGeom prst="rect">
            <a:avLst/>
          </a:prstGeom>
          <a:ln>
            <a:noFill/>
          </a:ln>
          <a:extLst>
            <a:ext uri="{53640926-AAD7-44D8-BBD7-CCE9431645EC}">
              <a14:shadowObscured xmlns:a14="http://schemas.microsoft.com/office/drawing/2010/main"/>
            </a:ext>
          </a:extLst>
        </p:spPr>
      </p:pic>
      <p:sp>
        <p:nvSpPr>
          <p:cNvPr id="2" name="Titre 1">
            <a:extLst>
              <a:ext uri="{FF2B5EF4-FFF2-40B4-BE49-F238E27FC236}">
                <a16:creationId xmlns:a16="http://schemas.microsoft.com/office/drawing/2014/main" id="{7F1FA572-FE3C-4E7E-AD72-0C836E734D35}"/>
              </a:ext>
            </a:extLst>
          </p:cNvPr>
          <p:cNvSpPr>
            <a:spLocks noGrp="1"/>
          </p:cNvSpPr>
          <p:nvPr>
            <p:ph type="title"/>
          </p:nvPr>
        </p:nvSpPr>
        <p:spPr/>
        <p:txBody>
          <a:bodyPr/>
          <a:lstStyle/>
          <a:p>
            <a:r>
              <a:rPr lang="fr-FR" dirty="0"/>
              <a:t>Onglet « Sessions – Session » </a:t>
            </a:r>
          </a:p>
        </p:txBody>
      </p:sp>
      <p:sp>
        <p:nvSpPr>
          <p:cNvPr id="4" name="Espace réservé du contenu 3">
            <a:extLst>
              <a:ext uri="{FF2B5EF4-FFF2-40B4-BE49-F238E27FC236}">
                <a16:creationId xmlns:a16="http://schemas.microsoft.com/office/drawing/2014/main" id="{6DB744C8-9196-4FE0-A36A-A193E6D6786C}"/>
              </a:ext>
            </a:extLst>
          </p:cNvPr>
          <p:cNvSpPr>
            <a:spLocks noGrp="1"/>
          </p:cNvSpPr>
          <p:nvPr>
            <p:ph sz="half" idx="2"/>
          </p:nvPr>
        </p:nvSpPr>
        <p:spPr>
          <a:xfrm>
            <a:off x="6343495" y="1989498"/>
            <a:ext cx="5401797" cy="3302097"/>
          </a:xfrm>
        </p:spPr>
        <p:txBody>
          <a:bodyPr>
            <a:normAutofit fontScale="92500" lnSpcReduction="20000"/>
          </a:bodyPr>
          <a:lstStyle/>
          <a:p>
            <a:r>
              <a:rPr lang="fr-FR" sz="1800" dirty="0">
                <a:effectLst/>
                <a:ea typeface="Calibri" panose="020F0502020204030204" pitchFamily="34" charset="0"/>
                <a:cs typeface="Times New Roman" panose="02020603050405020304" pitchFamily="18" charset="0"/>
              </a:rPr>
              <a:t>Cliquer sur </a:t>
            </a:r>
            <a:r>
              <a:rPr lang="fr-FR" sz="1800" b="1" dirty="0">
                <a:effectLst/>
                <a:ea typeface="Calibri" panose="020F0502020204030204" pitchFamily="34" charset="0"/>
                <a:cs typeface="Times New Roman" panose="02020603050405020304" pitchFamily="18" charset="0"/>
              </a:rPr>
              <a:t>« Action », </a:t>
            </a:r>
            <a:r>
              <a:rPr lang="fr-FR" sz="1800" dirty="0">
                <a:effectLst/>
                <a:ea typeface="Calibri" panose="020F0502020204030204" pitchFamily="34" charset="0"/>
                <a:cs typeface="Times New Roman" panose="02020603050405020304" pitchFamily="18" charset="0"/>
              </a:rPr>
              <a:t>puis sélectionner le client pour éditer les conventions et/ou les envoyer par mail.</a:t>
            </a:r>
          </a:p>
          <a:p>
            <a:pPr lvl="1"/>
            <a:r>
              <a:rPr lang="fr-FR" sz="1600" dirty="0">
                <a:effectLst/>
                <a:ea typeface="Calibri" panose="020F0502020204030204" pitchFamily="34" charset="0"/>
                <a:cs typeface="Times New Roman" panose="02020603050405020304" pitchFamily="18" charset="0"/>
              </a:rPr>
              <a:t>S’il manque des informations -&gt; Retourner dans l’onglet « client »</a:t>
            </a:r>
          </a:p>
          <a:p>
            <a:pPr lvl="0" algn="just"/>
            <a:r>
              <a:rPr lang="fr-FR" sz="1800" dirty="0">
                <a:effectLst/>
                <a:ea typeface="Calibri" panose="020F0502020204030204" pitchFamily="34" charset="0"/>
                <a:cs typeface="Times New Roman" panose="02020603050405020304" pitchFamily="18" charset="0"/>
              </a:rPr>
              <a:t>Lorsque </a:t>
            </a:r>
            <a:r>
              <a:rPr lang="fr-FR" sz="1800" b="1" dirty="0">
                <a:effectLst/>
                <a:ea typeface="Calibri" panose="020F0502020204030204" pitchFamily="34" charset="0"/>
                <a:cs typeface="Times New Roman" panose="02020603050405020304" pitchFamily="18" charset="0"/>
              </a:rPr>
              <a:t>la session est terminée</a:t>
            </a:r>
            <a:r>
              <a:rPr lang="fr-FR" sz="1800" dirty="0">
                <a:effectLst/>
                <a:ea typeface="Calibri" panose="020F0502020204030204" pitchFamily="34" charset="0"/>
                <a:cs typeface="Times New Roman" panose="02020603050405020304" pitchFamily="18" charset="0"/>
              </a:rPr>
              <a:t>, cliquer sur </a:t>
            </a:r>
            <a:r>
              <a:rPr lang="fr-FR" sz="1800" b="1" dirty="0">
                <a:effectLst/>
                <a:ea typeface="Calibri" panose="020F0502020204030204" pitchFamily="34" charset="0"/>
                <a:cs typeface="Times New Roman" panose="02020603050405020304" pitchFamily="18" charset="0"/>
              </a:rPr>
              <a:t>« clôturer la session »</a:t>
            </a:r>
            <a:r>
              <a:rPr lang="fr-FR" sz="1800" dirty="0">
                <a:effectLst/>
                <a:ea typeface="Calibri" panose="020F0502020204030204" pitchFamily="34" charset="0"/>
                <a:cs typeface="Times New Roman" panose="02020603050405020304" pitchFamily="18" charset="0"/>
              </a:rPr>
              <a:t>. Cela renvoie directement à l’onglet de la colonne de droite </a:t>
            </a:r>
            <a:r>
              <a:rPr lang="fr-FR" sz="1800" b="1" dirty="0">
                <a:effectLst/>
                <a:ea typeface="Calibri" panose="020F0502020204030204" pitchFamily="34" charset="0"/>
                <a:cs typeface="Times New Roman" panose="02020603050405020304" pitchFamily="18" charset="0"/>
                <a:hlinkClick r:id="rId3" action="ppaction://hlinksldjump"/>
              </a:rPr>
              <a:t>« origine des fonds ». </a:t>
            </a:r>
            <a:endParaRPr lang="fr-FR" sz="1800" b="1" dirty="0">
              <a:effectLst/>
              <a:ea typeface="Calibri" panose="020F0502020204030204" pitchFamily="34" charset="0"/>
              <a:cs typeface="Times New Roman" panose="02020603050405020304" pitchFamily="18" charset="0"/>
            </a:endParaRPr>
          </a:p>
          <a:p>
            <a:pPr lvl="0" algn="just">
              <a:spcAft>
                <a:spcPts val="300"/>
              </a:spcAft>
            </a:pPr>
            <a:r>
              <a:rPr lang="fr-FR" sz="1800" dirty="0">
                <a:effectLst/>
                <a:ea typeface="Calibri" panose="020F0502020204030204" pitchFamily="34" charset="0"/>
                <a:cs typeface="Times New Roman" panose="02020603050405020304" pitchFamily="18" charset="0"/>
              </a:rPr>
              <a:t>En cliquant sur « modifier l’origine des fonds » il est possible de modifier cette information. </a:t>
            </a:r>
          </a:p>
        </p:txBody>
      </p:sp>
      <p:sp>
        <p:nvSpPr>
          <p:cNvPr id="11" name="Ellipse 10">
            <a:extLst>
              <a:ext uri="{FF2B5EF4-FFF2-40B4-BE49-F238E27FC236}">
                <a16:creationId xmlns:a16="http://schemas.microsoft.com/office/drawing/2014/main" id="{629AFDB4-FA3C-4982-A233-033969E19700}"/>
              </a:ext>
            </a:extLst>
          </p:cNvPr>
          <p:cNvSpPr/>
          <p:nvPr/>
        </p:nvSpPr>
        <p:spPr>
          <a:xfrm>
            <a:off x="5003801" y="2069382"/>
            <a:ext cx="677935" cy="528345"/>
          </a:xfrm>
          <a:prstGeom prst="ellipse">
            <a:avLst/>
          </a:prstGeom>
          <a:noFill/>
          <a:ln w="38100">
            <a:solidFill>
              <a:srgbClr val="FFC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2" name="Ellipse 11">
            <a:extLst>
              <a:ext uri="{FF2B5EF4-FFF2-40B4-BE49-F238E27FC236}">
                <a16:creationId xmlns:a16="http://schemas.microsoft.com/office/drawing/2014/main" id="{00237803-CD6B-448A-9043-81A48BFE3AD1}"/>
              </a:ext>
            </a:extLst>
          </p:cNvPr>
          <p:cNvSpPr/>
          <p:nvPr/>
        </p:nvSpPr>
        <p:spPr>
          <a:xfrm>
            <a:off x="694201" y="2135908"/>
            <a:ext cx="1794163" cy="609600"/>
          </a:xfrm>
          <a:prstGeom prst="ellipse">
            <a:avLst/>
          </a:prstGeom>
          <a:noFill/>
          <a:ln w="38100">
            <a:solidFill>
              <a:srgbClr val="FFC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0" name="Ellipse 9">
            <a:extLst>
              <a:ext uri="{FF2B5EF4-FFF2-40B4-BE49-F238E27FC236}">
                <a16:creationId xmlns:a16="http://schemas.microsoft.com/office/drawing/2014/main" id="{0F71A466-988A-48D6-A27E-BFEF244D14A3}"/>
              </a:ext>
            </a:extLst>
          </p:cNvPr>
          <p:cNvSpPr/>
          <p:nvPr/>
        </p:nvSpPr>
        <p:spPr>
          <a:xfrm>
            <a:off x="6765065" y="5369619"/>
            <a:ext cx="4558655" cy="136698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AB6EE43C-7608-4DE4-A1D4-43386677A483}"/>
              </a:ext>
            </a:extLst>
          </p:cNvPr>
          <p:cNvSpPr txBox="1"/>
          <p:nvPr/>
        </p:nvSpPr>
        <p:spPr>
          <a:xfrm>
            <a:off x="7046270" y="5642424"/>
            <a:ext cx="4008582" cy="1015663"/>
          </a:xfrm>
          <a:prstGeom prst="rect">
            <a:avLst/>
          </a:prstGeom>
          <a:noFill/>
        </p:spPr>
        <p:txBody>
          <a:bodyPr wrap="square" rtlCol="0">
            <a:spAutoFit/>
          </a:bodyPr>
          <a:lstStyle/>
          <a:p>
            <a:pPr algn="just"/>
            <a:r>
              <a:rPr lang="fr-FR" sz="1200" dirty="0">
                <a:solidFill>
                  <a:schemeClr val="accent1">
                    <a:lumMod val="50000"/>
                  </a:schemeClr>
                </a:solidFill>
                <a:effectLst/>
                <a:ea typeface="Calibri" panose="020F0502020204030204" pitchFamily="34" charset="0"/>
                <a:cs typeface="Times New Roman" panose="02020603050405020304" pitchFamily="18" charset="0"/>
              </a:rPr>
              <a:t>NB : C’est l’achèvement de la prestation qui entraîne, en principe, l’enregistrement dans les écritures du BPF et non l’encaissement de la prestation. </a:t>
            </a:r>
          </a:p>
          <a:p>
            <a:pPr algn="ctr"/>
            <a:r>
              <a:rPr lang="fr-FR" sz="1200" b="1" dirty="0">
                <a:solidFill>
                  <a:schemeClr val="accent1">
                    <a:lumMod val="50000"/>
                  </a:schemeClr>
                </a:solidFill>
                <a:effectLst/>
                <a:ea typeface="Calibri" panose="020F0502020204030204" pitchFamily="34" charset="0"/>
                <a:cs typeface="Times New Roman" panose="02020603050405020304" pitchFamily="18" charset="0"/>
              </a:rPr>
              <a:t>C’est la notion « d’engagement » et non « d’encaissement » qui prime</a:t>
            </a:r>
            <a:endParaRPr lang="fr-FR" sz="1200" b="1" dirty="0">
              <a:solidFill>
                <a:schemeClr val="accent1">
                  <a:lumMod val="50000"/>
                </a:schemeClr>
              </a:solidFill>
            </a:endParaRPr>
          </a:p>
        </p:txBody>
      </p:sp>
    </p:spTree>
    <p:extLst>
      <p:ext uri="{BB962C8B-B14F-4D97-AF65-F5344CB8AC3E}">
        <p14:creationId xmlns:p14="http://schemas.microsoft.com/office/powerpoint/2010/main" val="33709659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Espace réservé du contenu 12">
            <a:extLst>
              <a:ext uri="{FF2B5EF4-FFF2-40B4-BE49-F238E27FC236}">
                <a16:creationId xmlns:a16="http://schemas.microsoft.com/office/drawing/2014/main" id="{C32F46F2-98C4-4222-90DC-F904290442E2}"/>
              </a:ext>
            </a:extLst>
          </p:cNvPr>
          <p:cNvPicPr>
            <a:picLocks noGrp="1" noChangeAspect="1"/>
          </p:cNvPicPr>
          <p:nvPr>
            <p:ph sz="half" idx="1"/>
          </p:nvPr>
        </p:nvPicPr>
        <p:blipFill rotWithShape="1">
          <a:blip r:embed="rId2"/>
          <a:srcRect l="56741" t="41589" r="2153" b="26599"/>
          <a:stretch/>
        </p:blipFill>
        <p:spPr>
          <a:xfrm>
            <a:off x="646456" y="1939322"/>
            <a:ext cx="3577440" cy="1497842"/>
          </a:xfrm>
        </p:spPr>
      </p:pic>
      <p:sp>
        <p:nvSpPr>
          <p:cNvPr id="2" name="Titre 1">
            <a:extLst>
              <a:ext uri="{FF2B5EF4-FFF2-40B4-BE49-F238E27FC236}">
                <a16:creationId xmlns:a16="http://schemas.microsoft.com/office/drawing/2014/main" id="{7F1FA572-FE3C-4E7E-AD72-0C836E734D35}"/>
              </a:ext>
            </a:extLst>
          </p:cNvPr>
          <p:cNvSpPr>
            <a:spLocks noGrp="1"/>
          </p:cNvSpPr>
          <p:nvPr>
            <p:ph type="title"/>
          </p:nvPr>
        </p:nvSpPr>
        <p:spPr/>
        <p:txBody>
          <a:bodyPr/>
          <a:lstStyle/>
          <a:p>
            <a:r>
              <a:rPr lang="fr-FR" dirty="0"/>
              <a:t>Onglet « Sessions – Session » </a:t>
            </a:r>
          </a:p>
        </p:txBody>
      </p:sp>
      <p:sp>
        <p:nvSpPr>
          <p:cNvPr id="4" name="Espace réservé du contenu 3">
            <a:extLst>
              <a:ext uri="{FF2B5EF4-FFF2-40B4-BE49-F238E27FC236}">
                <a16:creationId xmlns:a16="http://schemas.microsoft.com/office/drawing/2014/main" id="{6DB744C8-9196-4FE0-A36A-A193E6D6786C}"/>
              </a:ext>
            </a:extLst>
          </p:cNvPr>
          <p:cNvSpPr>
            <a:spLocks noGrp="1"/>
          </p:cNvSpPr>
          <p:nvPr>
            <p:ph sz="half" idx="2"/>
          </p:nvPr>
        </p:nvSpPr>
        <p:spPr>
          <a:xfrm>
            <a:off x="6096000" y="2293548"/>
            <a:ext cx="5401797" cy="2844061"/>
          </a:xfrm>
        </p:spPr>
        <p:txBody>
          <a:bodyPr>
            <a:normAutofit/>
          </a:bodyPr>
          <a:lstStyle/>
          <a:p>
            <a:pPr marL="0" indent="0">
              <a:buNone/>
            </a:pPr>
            <a:r>
              <a:rPr lang="fr-FR" sz="1800" u="sng" dirty="0">
                <a:effectLst/>
                <a:ea typeface="Calibri" panose="020F0502020204030204" pitchFamily="34" charset="0"/>
                <a:cs typeface="Times New Roman" panose="02020603050405020304" pitchFamily="18" charset="0"/>
              </a:rPr>
              <a:t>A l’issue de la formation, dans la partie stagiaire de la session :</a:t>
            </a:r>
          </a:p>
          <a:p>
            <a:r>
              <a:rPr lang="fr-FR" sz="1800" dirty="0">
                <a:effectLst/>
                <a:ea typeface="Calibri" panose="020F0502020204030204" pitchFamily="34" charset="0"/>
                <a:cs typeface="Times New Roman" panose="02020603050405020304" pitchFamily="18" charset="0"/>
              </a:rPr>
              <a:t>Sélectionner le stagiaire et cliquer sur </a:t>
            </a:r>
            <a:r>
              <a:rPr lang="fr-FR" sz="1800" b="1" dirty="0">
                <a:effectLst/>
                <a:ea typeface="Calibri" panose="020F0502020204030204" pitchFamily="34" charset="0"/>
                <a:cs typeface="Times New Roman" panose="02020603050405020304" pitchFamily="18" charset="0"/>
              </a:rPr>
              <a:t>« Action », </a:t>
            </a:r>
            <a:r>
              <a:rPr lang="fr-FR" sz="1800" dirty="0">
                <a:effectLst/>
                <a:ea typeface="Calibri" panose="020F0502020204030204" pitchFamily="34" charset="0"/>
                <a:cs typeface="Times New Roman" panose="02020603050405020304" pitchFamily="18" charset="0"/>
              </a:rPr>
              <a:t>pour éditer les documents de fin de formation :</a:t>
            </a:r>
          </a:p>
          <a:p>
            <a:pPr lvl="1"/>
            <a:r>
              <a:rPr lang="fr-FR" sz="1400" dirty="0">
                <a:effectLst/>
                <a:ea typeface="Calibri" panose="020F0502020204030204" pitchFamily="34" charset="0"/>
                <a:cs typeface="Times New Roman" panose="02020603050405020304" pitchFamily="18" charset="0"/>
              </a:rPr>
              <a:t>Attestation de présence</a:t>
            </a:r>
          </a:p>
          <a:p>
            <a:pPr lvl="1"/>
            <a:r>
              <a:rPr lang="fr-FR" sz="1400" dirty="0">
                <a:effectLst/>
                <a:ea typeface="Calibri" panose="020F0502020204030204" pitchFamily="34" charset="0"/>
                <a:cs typeface="Times New Roman" panose="02020603050405020304" pitchFamily="18" charset="0"/>
              </a:rPr>
              <a:t>Attestation de présence globale : il y a plusieurs feuilles dans le fichier pour chaque journée</a:t>
            </a:r>
          </a:p>
          <a:p>
            <a:pPr lvl="1"/>
            <a:r>
              <a:rPr lang="fr-FR" sz="1400" dirty="0">
                <a:ea typeface="Calibri" panose="020F0502020204030204" pitchFamily="34" charset="0"/>
                <a:cs typeface="Times New Roman" panose="02020603050405020304" pitchFamily="18" charset="0"/>
              </a:rPr>
              <a:t>Attestation de compétences</a:t>
            </a:r>
            <a:endParaRPr lang="fr-FR" sz="1400" dirty="0">
              <a:effectLst/>
              <a:ea typeface="Calibri" panose="020F0502020204030204" pitchFamily="34" charset="0"/>
              <a:cs typeface="Times New Roman" panose="02020603050405020304" pitchFamily="18" charset="0"/>
            </a:endParaRPr>
          </a:p>
        </p:txBody>
      </p:sp>
      <p:sp>
        <p:nvSpPr>
          <p:cNvPr id="12" name="Ellipse 11">
            <a:extLst>
              <a:ext uri="{FF2B5EF4-FFF2-40B4-BE49-F238E27FC236}">
                <a16:creationId xmlns:a16="http://schemas.microsoft.com/office/drawing/2014/main" id="{00237803-CD6B-448A-9043-81A48BFE3AD1}"/>
              </a:ext>
            </a:extLst>
          </p:cNvPr>
          <p:cNvSpPr/>
          <p:nvPr/>
        </p:nvSpPr>
        <p:spPr>
          <a:xfrm>
            <a:off x="3664107" y="2029376"/>
            <a:ext cx="677935" cy="528345"/>
          </a:xfrm>
          <a:prstGeom prst="ellipse">
            <a:avLst/>
          </a:prstGeom>
          <a:noFill/>
          <a:ln w="38100">
            <a:solidFill>
              <a:srgbClr val="FFC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pic>
        <p:nvPicPr>
          <p:cNvPr id="5" name="Image 4">
            <a:extLst>
              <a:ext uri="{FF2B5EF4-FFF2-40B4-BE49-F238E27FC236}">
                <a16:creationId xmlns:a16="http://schemas.microsoft.com/office/drawing/2014/main" id="{1B03E1EE-98F1-4BA4-93DD-00A43CD957F2}"/>
              </a:ext>
            </a:extLst>
          </p:cNvPr>
          <p:cNvPicPr>
            <a:picLocks noChangeAspect="1"/>
          </p:cNvPicPr>
          <p:nvPr/>
        </p:nvPicPr>
        <p:blipFill rotWithShape="1">
          <a:blip r:embed="rId3"/>
          <a:srcRect l="30232" t="16454" r="31225" b="35396"/>
          <a:stretch/>
        </p:blipFill>
        <p:spPr>
          <a:xfrm>
            <a:off x="646456" y="3539304"/>
            <a:ext cx="3577440" cy="2513806"/>
          </a:xfrm>
          <a:prstGeom prst="rect">
            <a:avLst/>
          </a:prstGeom>
        </p:spPr>
      </p:pic>
    </p:spTree>
    <p:extLst>
      <p:ext uri="{BB962C8B-B14F-4D97-AF65-F5344CB8AC3E}">
        <p14:creationId xmlns:p14="http://schemas.microsoft.com/office/powerpoint/2010/main" val="31395160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Espace réservé du contenu 9">
            <a:extLst>
              <a:ext uri="{FF2B5EF4-FFF2-40B4-BE49-F238E27FC236}">
                <a16:creationId xmlns:a16="http://schemas.microsoft.com/office/drawing/2014/main" id="{69981DA9-EC76-42ED-8B8B-C75B1772C95C}"/>
              </a:ext>
            </a:extLst>
          </p:cNvPr>
          <p:cNvPicPr>
            <a:picLocks noGrp="1"/>
          </p:cNvPicPr>
          <p:nvPr>
            <p:ph sz="half" idx="1"/>
          </p:nvPr>
        </p:nvPicPr>
        <p:blipFill rotWithShape="1">
          <a:blip r:embed="rId2" cstate="print">
            <a:extLst>
              <a:ext uri="{28A0092B-C50C-407E-A947-70E740481C1C}">
                <a14:useLocalDpi xmlns:a14="http://schemas.microsoft.com/office/drawing/2010/main" val="0"/>
              </a:ext>
            </a:extLst>
          </a:blip>
          <a:srcRect t="17401" r="794" b="7349"/>
          <a:stretch/>
        </p:blipFill>
        <p:spPr bwMode="auto">
          <a:xfrm>
            <a:off x="672292" y="2401522"/>
            <a:ext cx="5167745" cy="2751245"/>
          </a:xfrm>
          <a:prstGeom prst="rect">
            <a:avLst/>
          </a:prstGeom>
          <a:ln>
            <a:noFill/>
          </a:ln>
          <a:extLst>
            <a:ext uri="{53640926-AAD7-44D8-BBD7-CCE9431645EC}">
              <a14:shadowObscured xmlns:a14="http://schemas.microsoft.com/office/drawing/2010/main"/>
            </a:ext>
          </a:extLst>
        </p:spPr>
      </p:pic>
      <p:sp>
        <p:nvSpPr>
          <p:cNvPr id="2" name="Titre 1">
            <a:extLst>
              <a:ext uri="{FF2B5EF4-FFF2-40B4-BE49-F238E27FC236}">
                <a16:creationId xmlns:a16="http://schemas.microsoft.com/office/drawing/2014/main" id="{7F1FA572-FE3C-4E7E-AD72-0C836E734D35}"/>
              </a:ext>
            </a:extLst>
          </p:cNvPr>
          <p:cNvSpPr>
            <a:spLocks noGrp="1"/>
          </p:cNvSpPr>
          <p:nvPr>
            <p:ph type="title"/>
          </p:nvPr>
        </p:nvSpPr>
        <p:spPr/>
        <p:txBody>
          <a:bodyPr/>
          <a:lstStyle/>
          <a:p>
            <a:r>
              <a:rPr lang="fr-FR" dirty="0"/>
              <a:t>Onglet « Origine des fonds » </a:t>
            </a:r>
          </a:p>
        </p:txBody>
      </p:sp>
      <p:sp>
        <p:nvSpPr>
          <p:cNvPr id="4" name="Espace réservé du contenu 3">
            <a:extLst>
              <a:ext uri="{FF2B5EF4-FFF2-40B4-BE49-F238E27FC236}">
                <a16:creationId xmlns:a16="http://schemas.microsoft.com/office/drawing/2014/main" id="{6DB744C8-9196-4FE0-A36A-A193E6D6786C}"/>
              </a:ext>
            </a:extLst>
          </p:cNvPr>
          <p:cNvSpPr>
            <a:spLocks noGrp="1"/>
          </p:cNvSpPr>
          <p:nvPr>
            <p:ph sz="half" idx="2"/>
          </p:nvPr>
        </p:nvSpPr>
        <p:spPr>
          <a:xfrm>
            <a:off x="6334899" y="2401523"/>
            <a:ext cx="5401797" cy="2751245"/>
          </a:xfrm>
        </p:spPr>
        <p:txBody>
          <a:bodyPr>
            <a:normAutofit/>
          </a:bodyPr>
          <a:lstStyle/>
          <a:p>
            <a:r>
              <a:rPr lang="fr-FR" sz="1800" dirty="0">
                <a:effectLst/>
                <a:latin typeface="Calibri" panose="020F0502020204030204" pitchFamily="34" charset="0"/>
                <a:ea typeface="Calibri" panose="020F0502020204030204" pitchFamily="34" charset="0"/>
                <a:cs typeface="Times New Roman" panose="02020603050405020304" pitchFamily="18" charset="0"/>
              </a:rPr>
              <a:t>Il est essentiel de remplir cet onglet puisque l’information s’intégrera directement dans le BPF.</a:t>
            </a:r>
          </a:p>
          <a:p>
            <a:r>
              <a:rPr lang="fr-FR" sz="1800" dirty="0">
                <a:effectLst/>
                <a:latin typeface="Calibri" panose="020F0502020204030204" pitchFamily="34" charset="0"/>
                <a:ea typeface="Calibri" panose="020F0502020204030204" pitchFamily="34" charset="0"/>
                <a:cs typeface="Times New Roman" panose="02020603050405020304" pitchFamily="18" charset="0"/>
              </a:rPr>
              <a:t>Si l’origine des fonds n’est pas renseignée un intitulé en rouge s’affiche</a:t>
            </a:r>
            <a:endParaRPr lang="fr-FR" sz="1800" dirty="0">
              <a:latin typeface="Calibri" panose="020F0502020204030204" pitchFamily="34" charset="0"/>
              <a:ea typeface="Calibri" panose="020F0502020204030204" pitchFamily="34" charset="0"/>
              <a:cs typeface="Times New Roman" panose="02020603050405020304" pitchFamily="18" charset="0"/>
            </a:endParaRPr>
          </a:p>
          <a:p>
            <a:r>
              <a:rPr lang="fr-FR" sz="1800" dirty="0">
                <a:effectLst/>
                <a:latin typeface="Calibri" panose="020F0502020204030204" pitchFamily="34" charset="0"/>
                <a:ea typeface="Calibri" panose="020F0502020204030204" pitchFamily="34" charset="0"/>
                <a:cs typeface="Times New Roman" panose="02020603050405020304" pitchFamily="18" charset="0"/>
              </a:rPr>
              <a:t>Cliquer sur modifier et choisir ce qui correspond à cette session. </a:t>
            </a:r>
          </a:p>
          <a:p>
            <a:endParaRPr lang="fr-FR" sz="1800" dirty="0">
              <a:effectLst/>
              <a:ea typeface="Calibri" panose="020F0502020204030204" pitchFamily="34" charset="0"/>
              <a:cs typeface="Times New Roman" panose="02020603050405020304" pitchFamily="18" charset="0"/>
            </a:endParaRPr>
          </a:p>
        </p:txBody>
      </p:sp>
      <p:sp>
        <p:nvSpPr>
          <p:cNvPr id="11" name="Ellipse 10">
            <a:extLst>
              <a:ext uri="{FF2B5EF4-FFF2-40B4-BE49-F238E27FC236}">
                <a16:creationId xmlns:a16="http://schemas.microsoft.com/office/drawing/2014/main" id="{629AFDB4-FA3C-4982-A233-033969E19700}"/>
              </a:ext>
            </a:extLst>
          </p:cNvPr>
          <p:cNvSpPr/>
          <p:nvPr/>
        </p:nvSpPr>
        <p:spPr>
          <a:xfrm>
            <a:off x="3083256" y="3248799"/>
            <a:ext cx="677935" cy="528345"/>
          </a:xfrm>
          <a:prstGeom prst="ellipse">
            <a:avLst/>
          </a:prstGeom>
          <a:noFill/>
          <a:ln w="38100">
            <a:solidFill>
              <a:srgbClr val="FFC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2" name="Ellipse 11">
            <a:extLst>
              <a:ext uri="{FF2B5EF4-FFF2-40B4-BE49-F238E27FC236}">
                <a16:creationId xmlns:a16="http://schemas.microsoft.com/office/drawing/2014/main" id="{00237803-CD6B-448A-9043-81A48BFE3AD1}"/>
              </a:ext>
            </a:extLst>
          </p:cNvPr>
          <p:cNvSpPr/>
          <p:nvPr/>
        </p:nvSpPr>
        <p:spPr>
          <a:xfrm>
            <a:off x="672292" y="4250373"/>
            <a:ext cx="620623" cy="573182"/>
          </a:xfrm>
          <a:prstGeom prst="ellipse">
            <a:avLst/>
          </a:prstGeom>
          <a:noFill/>
          <a:ln w="38100">
            <a:solidFill>
              <a:srgbClr val="FFC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cxnSp>
        <p:nvCxnSpPr>
          <p:cNvPr id="13" name="Connecteur droit avec flèche 12">
            <a:extLst>
              <a:ext uri="{FF2B5EF4-FFF2-40B4-BE49-F238E27FC236}">
                <a16:creationId xmlns:a16="http://schemas.microsoft.com/office/drawing/2014/main" id="{E8939EA9-7511-49FC-83F3-946004C42A5E}"/>
              </a:ext>
            </a:extLst>
          </p:cNvPr>
          <p:cNvCxnSpPr/>
          <p:nvPr/>
        </p:nvCxnSpPr>
        <p:spPr>
          <a:xfrm flipH="1" flipV="1">
            <a:off x="5708592" y="3487200"/>
            <a:ext cx="262890" cy="16764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7" name="Ellipse 16">
            <a:extLst>
              <a:ext uri="{FF2B5EF4-FFF2-40B4-BE49-F238E27FC236}">
                <a16:creationId xmlns:a16="http://schemas.microsoft.com/office/drawing/2014/main" id="{F56C19A3-711E-497C-9B68-98435C3E6A5C}"/>
              </a:ext>
            </a:extLst>
          </p:cNvPr>
          <p:cNvSpPr/>
          <p:nvPr/>
        </p:nvSpPr>
        <p:spPr>
          <a:xfrm>
            <a:off x="6635754" y="5152767"/>
            <a:ext cx="4558655" cy="136698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a:extLst>
              <a:ext uri="{FF2B5EF4-FFF2-40B4-BE49-F238E27FC236}">
                <a16:creationId xmlns:a16="http://schemas.microsoft.com/office/drawing/2014/main" id="{BF5014B8-9CF2-4514-9AE7-C5A8FA7AA705}"/>
              </a:ext>
            </a:extLst>
          </p:cNvPr>
          <p:cNvSpPr txBox="1"/>
          <p:nvPr/>
        </p:nvSpPr>
        <p:spPr>
          <a:xfrm>
            <a:off x="7031506" y="5319421"/>
            <a:ext cx="4008582" cy="1200329"/>
          </a:xfrm>
          <a:prstGeom prst="rect">
            <a:avLst/>
          </a:prstGeom>
          <a:noFill/>
        </p:spPr>
        <p:txBody>
          <a:bodyPr wrap="square" rtlCol="0">
            <a:spAutoFit/>
          </a:bodyPr>
          <a:lstStyle/>
          <a:p>
            <a:pPr algn="ctr"/>
            <a:r>
              <a:rPr lang="fr-FR" sz="1200" b="1" dirty="0">
                <a:effectLst/>
                <a:ea typeface="Calibri" panose="020F0502020204030204" pitchFamily="34" charset="0"/>
                <a:cs typeface="Times New Roman" panose="02020603050405020304" pitchFamily="18" charset="0"/>
              </a:rPr>
              <a:t>La question à se poser est : « qui paye ? » </a:t>
            </a:r>
          </a:p>
          <a:p>
            <a:pPr algn="just"/>
            <a:r>
              <a:rPr lang="fr-FR" sz="1200" dirty="0">
                <a:effectLst/>
                <a:ea typeface="Calibri" panose="020F0502020204030204" pitchFamily="34" charset="0"/>
                <a:cs typeface="Times New Roman" panose="02020603050405020304" pitchFamily="18" charset="0"/>
              </a:rPr>
              <a:t>Dans le cas où il y aurait plusieurs financeurs : </a:t>
            </a:r>
          </a:p>
          <a:p>
            <a:pPr algn="just"/>
            <a:r>
              <a:rPr lang="fr-FR" sz="1200" dirty="0">
                <a:effectLst/>
                <a:ea typeface="Calibri" panose="020F0502020204030204" pitchFamily="34" charset="0"/>
                <a:cs typeface="Times New Roman" panose="02020603050405020304" pitchFamily="18" charset="0"/>
              </a:rPr>
              <a:t>ex : région + CPF, c’est le compte particulier qui l’emporte quel que soit le montant alloué par l’organisme public ou privé.  </a:t>
            </a:r>
          </a:p>
          <a:p>
            <a:pPr algn="just"/>
            <a:endParaRPr lang="fr-FR" sz="1200" b="1" dirty="0">
              <a:solidFill>
                <a:schemeClr val="accent1">
                  <a:lumMod val="50000"/>
                </a:schemeClr>
              </a:solidFill>
            </a:endParaRPr>
          </a:p>
        </p:txBody>
      </p:sp>
    </p:spTree>
    <p:extLst>
      <p:ext uri="{BB962C8B-B14F-4D97-AF65-F5344CB8AC3E}">
        <p14:creationId xmlns:p14="http://schemas.microsoft.com/office/powerpoint/2010/main" val="25540862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Espace réservé du contenu 13">
            <a:extLst>
              <a:ext uri="{FF2B5EF4-FFF2-40B4-BE49-F238E27FC236}">
                <a16:creationId xmlns:a16="http://schemas.microsoft.com/office/drawing/2014/main" id="{8D0D220A-5EE0-49C8-9995-C24B34D2CAEC}"/>
              </a:ext>
            </a:extLst>
          </p:cNvPr>
          <p:cNvPicPr>
            <a:picLocks noGrp="1"/>
          </p:cNvPicPr>
          <p:nvPr>
            <p:ph sz="half" idx="1"/>
          </p:nvPr>
        </p:nvPicPr>
        <p:blipFill rotWithShape="1">
          <a:blip r:embed="rId2" cstate="print">
            <a:extLst>
              <a:ext uri="{28A0092B-C50C-407E-A947-70E740481C1C}">
                <a14:useLocalDpi xmlns:a14="http://schemas.microsoft.com/office/drawing/2010/main" val="0"/>
              </a:ext>
            </a:extLst>
          </a:blip>
          <a:srcRect l="-1" t="14580" r="43520" b="13463"/>
          <a:stretch/>
        </p:blipFill>
        <p:spPr bwMode="auto">
          <a:xfrm>
            <a:off x="846593" y="2207711"/>
            <a:ext cx="4558654" cy="3290994"/>
          </a:xfrm>
          <a:prstGeom prst="rect">
            <a:avLst/>
          </a:prstGeom>
          <a:ln>
            <a:noFill/>
          </a:ln>
          <a:extLst>
            <a:ext uri="{53640926-AAD7-44D8-BBD7-CCE9431645EC}">
              <a14:shadowObscured xmlns:a14="http://schemas.microsoft.com/office/drawing/2010/main"/>
            </a:ext>
          </a:extLst>
        </p:spPr>
      </p:pic>
      <p:sp>
        <p:nvSpPr>
          <p:cNvPr id="2" name="Titre 1">
            <a:extLst>
              <a:ext uri="{FF2B5EF4-FFF2-40B4-BE49-F238E27FC236}">
                <a16:creationId xmlns:a16="http://schemas.microsoft.com/office/drawing/2014/main" id="{7F1FA572-FE3C-4E7E-AD72-0C836E734D35}"/>
              </a:ext>
            </a:extLst>
          </p:cNvPr>
          <p:cNvSpPr>
            <a:spLocks noGrp="1"/>
          </p:cNvSpPr>
          <p:nvPr>
            <p:ph type="title"/>
          </p:nvPr>
        </p:nvSpPr>
        <p:spPr/>
        <p:txBody>
          <a:bodyPr/>
          <a:lstStyle/>
          <a:p>
            <a:r>
              <a:rPr lang="fr-FR" dirty="0"/>
              <a:t>Onglet « Stagiaires » </a:t>
            </a:r>
          </a:p>
        </p:txBody>
      </p:sp>
      <p:sp>
        <p:nvSpPr>
          <p:cNvPr id="4" name="Espace réservé du contenu 3">
            <a:extLst>
              <a:ext uri="{FF2B5EF4-FFF2-40B4-BE49-F238E27FC236}">
                <a16:creationId xmlns:a16="http://schemas.microsoft.com/office/drawing/2014/main" id="{6DB744C8-9196-4FE0-A36A-A193E6D6786C}"/>
              </a:ext>
            </a:extLst>
          </p:cNvPr>
          <p:cNvSpPr>
            <a:spLocks noGrp="1"/>
          </p:cNvSpPr>
          <p:nvPr>
            <p:ph sz="half" idx="2"/>
          </p:nvPr>
        </p:nvSpPr>
        <p:spPr>
          <a:xfrm>
            <a:off x="6294773" y="2302095"/>
            <a:ext cx="5401797" cy="2751245"/>
          </a:xfrm>
        </p:spPr>
        <p:txBody>
          <a:bodyPr>
            <a:normAutofit lnSpcReduction="10000"/>
          </a:bodyPr>
          <a:lstStyle/>
          <a:p>
            <a:pPr algn="just"/>
            <a:r>
              <a:rPr lang="fr-FR" sz="1800" dirty="0">
                <a:effectLst/>
                <a:ea typeface="Calibri" panose="020F0502020204030204" pitchFamily="34" charset="0"/>
                <a:cs typeface="Times New Roman" panose="02020603050405020304" pitchFamily="18" charset="0"/>
              </a:rPr>
              <a:t>On retrouve ici la liste de tous les stagiaires enregistrés dans l’espace. </a:t>
            </a:r>
          </a:p>
          <a:p>
            <a:pPr algn="just"/>
            <a:r>
              <a:rPr lang="fr-FR" sz="1800" dirty="0">
                <a:effectLst/>
                <a:ea typeface="Calibri" panose="020F0502020204030204" pitchFamily="34" charset="0"/>
                <a:cs typeface="Times New Roman" panose="02020603050405020304" pitchFamily="18" charset="0"/>
              </a:rPr>
              <a:t>Possibilité d’éditer la liste sous format </a:t>
            </a:r>
            <a:r>
              <a:rPr lang="fr-FR" sz="1800" dirty="0" err="1">
                <a:effectLst/>
                <a:ea typeface="Calibri" panose="020F0502020204030204" pitchFamily="34" charset="0"/>
                <a:cs typeface="Times New Roman" panose="02020603050405020304" pitchFamily="18" charset="0"/>
              </a:rPr>
              <a:t>excel</a:t>
            </a:r>
            <a:r>
              <a:rPr lang="fr-FR" sz="1800" dirty="0">
                <a:effectLst/>
                <a:ea typeface="Calibri" panose="020F0502020204030204" pitchFamily="34" charset="0"/>
                <a:cs typeface="Times New Roman" panose="02020603050405020304" pitchFamily="18" charset="0"/>
              </a:rPr>
              <a:t> ou PDF. </a:t>
            </a:r>
          </a:p>
          <a:p>
            <a:pPr algn="just"/>
            <a:r>
              <a:rPr lang="fr-FR" sz="1800" dirty="0">
                <a:effectLst/>
                <a:ea typeface="Calibri" panose="020F0502020204030204" pitchFamily="34" charset="0"/>
                <a:cs typeface="Times New Roman" panose="02020603050405020304" pitchFamily="18" charset="0"/>
              </a:rPr>
              <a:t>En cliquant sur le nom de la personne, on retrouve toutes les informations la concernant ainsi que toutes les sessions auxquelles elle a participé. </a:t>
            </a:r>
          </a:p>
        </p:txBody>
      </p:sp>
      <p:sp>
        <p:nvSpPr>
          <p:cNvPr id="12" name="Ellipse 11">
            <a:extLst>
              <a:ext uri="{FF2B5EF4-FFF2-40B4-BE49-F238E27FC236}">
                <a16:creationId xmlns:a16="http://schemas.microsoft.com/office/drawing/2014/main" id="{00237803-CD6B-448A-9043-81A48BFE3AD1}"/>
              </a:ext>
            </a:extLst>
          </p:cNvPr>
          <p:cNvSpPr/>
          <p:nvPr/>
        </p:nvSpPr>
        <p:spPr>
          <a:xfrm>
            <a:off x="914072" y="3677718"/>
            <a:ext cx="620623" cy="573182"/>
          </a:xfrm>
          <a:prstGeom prst="ellipse">
            <a:avLst/>
          </a:prstGeom>
          <a:noFill/>
          <a:ln w="38100">
            <a:solidFill>
              <a:srgbClr val="FFC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Tree>
    <p:extLst>
      <p:ext uri="{BB962C8B-B14F-4D97-AF65-F5344CB8AC3E}">
        <p14:creationId xmlns:p14="http://schemas.microsoft.com/office/powerpoint/2010/main" val="35723070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7">
            <a:extLst>
              <a:ext uri="{FF2B5EF4-FFF2-40B4-BE49-F238E27FC236}">
                <a16:creationId xmlns:a16="http://schemas.microsoft.com/office/drawing/2014/main" id="{C225DE19-15C3-4A84-9C0A-3F45EEC8C0E4}"/>
              </a:ext>
            </a:extLst>
          </p:cNvPr>
          <p:cNvPicPr>
            <a:picLocks noGrp="1"/>
          </p:cNvPicPr>
          <p:nvPr>
            <p:ph sz="half" idx="1"/>
          </p:nvPr>
        </p:nvPicPr>
        <p:blipFill rotWithShape="1">
          <a:blip r:embed="rId2" cstate="print">
            <a:extLst>
              <a:ext uri="{28A0092B-C50C-407E-A947-70E740481C1C}">
                <a14:useLocalDpi xmlns:a14="http://schemas.microsoft.com/office/drawing/2010/main" val="0"/>
              </a:ext>
            </a:extLst>
          </a:blip>
          <a:srcRect t="17637" r="1984" b="12992"/>
          <a:stretch/>
        </p:blipFill>
        <p:spPr bwMode="auto">
          <a:xfrm>
            <a:off x="648267" y="2302095"/>
            <a:ext cx="5248961" cy="3166508"/>
          </a:xfrm>
          <a:prstGeom prst="rect">
            <a:avLst/>
          </a:prstGeom>
          <a:ln>
            <a:noFill/>
          </a:ln>
          <a:extLst>
            <a:ext uri="{53640926-AAD7-44D8-BBD7-CCE9431645EC}">
              <a14:shadowObscured xmlns:a14="http://schemas.microsoft.com/office/drawing/2010/main"/>
            </a:ext>
          </a:extLst>
        </p:spPr>
      </p:pic>
      <p:sp>
        <p:nvSpPr>
          <p:cNvPr id="2" name="Titre 1">
            <a:extLst>
              <a:ext uri="{FF2B5EF4-FFF2-40B4-BE49-F238E27FC236}">
                <a16:creationId xmlns:a16="http://schemas.microsoft.com/office/drawing/2014/main" id="{7F1FA572-FE3C-4E7E-AD72-0C836E734D35}"/>
              </a:ext>
            </a:extLst>
          </p:cNvPr>
          <p:cNvSpPr>
            <a:spLocks noGrp="1"/>
          </p:cNvSpPr>
          <p:nvPr>
            <p:ph type="title"/>
          </p:nvPr>
        </p:nvSpPr>
        <p:spPr/>
        <p:txBody>
          <a:bodyPr/>
          <a:lstStyle/>
          <a:p>
            <a:r>
              <a:rPr lang="fr-FR" dirty="0"/>
              <a:t>Onglet « Documents » </a:t>
            </a:r>
          </a:p>
        </p:txBody>
      </p:sp>
      <p:sp>
        <p:nvSpPr>
          <p:cNvPr id="4" name="Espace réservé du contenu 3">
            <a:extLst>
              <a:ext uri="{FF2B5EF4-FFF2-40B4-BE49-F238E27FC236}">
                <a16:creationId xmlns:a16="http://schemas.microsoft.com/office/drawing/2014/main" id="{6DB744C8-9196-4FE0-A36A-A193E6D6786C}"/>
              </a:ext>
            </a:extLst>
          </p:cNvPr>
          <p:cNvSpPr>
            <a:spLocks noGrp="1"/>
          </p:cNvSpPr>
          <p:nvPr>
            <p:ph sz="half" idx="2"/>
          </p:nvPr>
        </p:nvSpPr>
        <p:spPr>
          <a:xfrm>
            <a:off x="6294773" y="3216833"/>
            <a:ext cx="5527772" cy="1337032"/>
          </a:xfrm>
        </p:spPr>
        <p:txBody>
          <a:bodyPr>
            <a:normAutofit/>
          </a:bodyPr>
          <a:lstStyle/>
          <a:p>
            <a:pPr algn="just"/>
            <a:r>
              <a:rPr lang="fr-FR" sz="1800" dirty="0">
                <a:ea typeface="Calibri" panose="020F0502020204030204" pitchFamily="34" charset="0"/>
                <a:cs typeface="Times New Roman" panose="02020603050405020304" pitchFamily="18" charset="0"/>
              </a:rPr>
              <a:t>Dans cet onglet, possibilité de télécharger les </a:t>
            </a:r>
            <a:r>
              <a:rPr lang="fr-FR" sz="1800" dirty="0">
                <a:effectLst/>
                <a:ea typeface="Calibri" panose="020F0502020204030204" pitchFamily="34" charset="0"/>
                <a:cs typeface="Times New Roman" panose="02020603050405020304" pitchFamily="18" charset="0"/>
              </a:rPr>
              <a:t>documents de la coopérative. </a:t>
            </a:r>
          </a:p>
          <a:p>
            <a:pPr algn="just"/>
            <a:r>
              <a:rPr lang="fr-FR" sz="1800" dirty="0">
                <a:effectLst/>
                <a:ea typeface="Calibri" panose="020F0502020204030204" pitchFamily="34" charset="0"/>
                <a:cs typeface="Times New Roman" panose="02020603050405020304" pitchFamily="18" charset="0"/>
              </a:rPr>
              <a:t>Possibilité d’insérer ses propres documents</a:t>
            </a:r>
          </a:p>
        </p:txBody>
      </p:sp>
      <p:sp>
        <p:nvSpPr>
          <p:cNvPr id="12" name="Ellipse 11">
            <a:extLst>
              <a:ext uri="{FF2B5EF4-FFF2-40B4-BE49-F238E27FC236}">
                <a16:creationId xmlns:a16="http://schemas.microsoft.com/office/drawing/2014/main" id="{00237803-CD6B-448A-9043-81A48BFE3AD1}"/>
              </a:ext>
            </a:extLst>
          </p:cNvPr>
          <p:cNvSpPr/>
          <p:nvPr/>
        </p:nvSpPr>
        <p:spPr>
          <a:xfrm>
            <a:off x="574376" y="4351973"/>
            <a:ext cx="886428" cy="784494"/>
          </a:xfrm>
          <a:prstGeom prst="ellipse">
            <a:avLst/>
          </a:prstGeom>
          <a:noFill/>
          <a:ln w="38100">
            <a:solidFill>
              <a:srgbClr val="FFC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Tree>
    <p:extLst>
      <p:ext uri="{BB962C8B-B14F-4D97-AF65-F5344CB8AC3E}">
        <p14:creationId xmlns:p14="http://schemas.microsoft.com/office/powerpoint/2010/main" val="36815039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 17" descr="Une image contenant texte, tissu&#10;&#10;Description générée automatiquement">
            <a:extLst>
              <a:ext uri="{FF2B5EF4-FFF2-40B4-BE49-F238E27FC236}">
                <a16:creationId xmlns:a16="http://schemas.microsoft.com/office/drawing/2014/main" id="{28FD8824-4380-42F1-A974-9626EC684688}"/>
              </a:ext>
            </a:extLst>
          </p:cNvPr>
          <p:cNvPicPr>
            <a:picLocks noChangeAspect="1"/>
          </p:cNvPicPr>
          <p:nvPr/>
        </p:nvPicPr>
        <p:blipFill>
          <a:blip r:embed="rId2"/>
          <a:stretch>
            <a:fillRect/>
          </a:stretch>
        </p:blipFill>
        <p:spPr>
          <a:xfrm>
            <a:off x="6553085" y="2027908"/>
            <a:ext cx="1736436" cy="1809704"/>
          </a:xfrm>
          <a:prstGeom prst="rect">
            <a:avLst/>
          </a:prstGeom>
        </p:spPr>
      </p:pic>
      <p:pic>
        <p:nvPicPr>
          <p:cNvPr id="9" name="Espace réservé du contenu 8">
            <a:extLst>
              <a:ext uri="{FF2B5EF4-FFF2-40B4-BE49-F238E27FC236}">
                <a16:creationId xmlns:a16="http://schemas.microsoft.com/office/drawing/2014/main" id="{4ABAE6E6-B201-45A6-AD1A-F4F749135F8F}"/>
              </a:ext>
            </a:extLst>
          </p:cNvPr>
          <p:cNvPicPr>
            <a:picLocks noGrp="1"/>
          </p:cNvPicPr>
          <p:nvPr>
            <p:ph sz="half" idx="1"/>
          </p:nvPr>
        </p:nvPicPr>
        <p:blipFill rotWithShape="1">
          <a:blip r:embed="rId3" cstate="print">
            <a:extLst>
              <a:ext uri="{28A0092B-C50C-407E-A947-70E740481C1C}">
                <a14:useLocalDpi xmlns:a14="http://schemas.microsoft.com/office/drawing/2010/main" val="0"/>
              </a:ext>
            </a:extLst>
          </a:blip>
          <a:srcRect t="10817" r="1852" b="9936"/>
          <a:stretch/>
        </p:blipFill>
        <p:spPr bwMode="auto">
          <a:xfrm>
            <a:off x="574376" y="1998886"/>
            <a:ext cx="5447733" cy="3772925"/>
          </a:xfrm>
          <a:prstGeom prst="rect">
            <a:avLst/>
          </a:prstGeom>
          <a:ln>
            <a:noFill/>
          </a:ln>
          <a:extLst>
            <a:ext uri="{53640926-AAD7-44D8-BBD7-CCE9431645EC}">
              <a14:shadowObscured xmlns:a14="http://schemas.microsoft.com/office/drawing/2010/main"/>
            </a:ext>
          </a:extLst>
        </p:spPr>
      </p:pic>
      <p:sp>
        <p:nvSpPr>
          <p:cNvPr id="2" name="Titre 1">
            <a:extLst>
              <a:ext uri="{FF2B5EF4-FFF2-40B4-BE49-F238E27FC236}">
                <a16:creationId xmlns:a16="http://schemas.microsoft.com/office/drawing/2014/main" id="{7F1FA572-FE3C-4E7E-AD72-0C836E734D35}"/>
              </a:ext>
            </a:extLst>
          </p:cNvPr>
          <p:cNvSpPr>
            <a:spLocks noGrp="1"/>
          </p:cNvSpPr>
          <p:nvPr>
            <p:ph type="title"/>
          </p:nvPr>
        </p:nvSpPr>
        <p:spPr/>
        <p:txBody>
          <a:bodyPr/>
          <a:lstStyle/>
          <a:p>
            <a:r>
              <a:rPr lang="fr-FR" dirty="0"/>
              <a:t>Onglet « Bilan pédagogique et financier » </a:t>
            </a:r>
          </a:p>
        </p:txBody>
      </p:sp>
      <p:sp>
        <p:nvSpPr>
          <p:cNvPr id="12" name="Ellipse 11">
            <a:extLst>
              <a:ext uri="{FF2B5EF4-FFF2-40B4-BE49-F238E27FC236}">
                <a16:creationId xmlns:a16="http://schemas.microsoft.com/office/drawing/2014/main" id="{00237803-CD6B-448A-9043-81A48BFE3AD1}"/>
              </a:ext>
            </a:extLst>
          </p:cNvPr>
          <p:cNvSpPr/>
          <p:nvPr/>
        </p:nvSpPr>
        <p:spPr>
          <a:xfrm>
            <a:off x="463539" y="3216833"/>
            <a:ext cx="886428" cy="784494"/>
          </a:xfrm>
          <a:prstGeom prst="ellipse">
            <a:avLst/>
          </a:prstGeom>
          <a:noFill/>
          <a:ln w="38100">
            <a:solidFill>
              <a:srgbClr val="FFC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0" name="Espace réservé du contenu 9">
            <a:extLst>
              <a:ext uri="{FF2B5EF4-FFF2-40B4-BE49-F238E27FC236}">
                <a16:creationId xmlns:a16="http://schemas.microsoft.com/office/drawing/2014/main" id="{50FECFBB-A4CF-41B2-9F0A-D9D0BAD92E11}"/>
              </a:ext>
            </a:extLst>
          </p:cNvPr>
          <p:cNvSpPr>
            <a:spLocks noGrp="1"/>
          </p:cNvSpPr>
          <p:nvPr>
            <p:ph sz="half" idx="2"/>
          </p:nvPr>
        </p:nvSpPr>
        <p:spPr>
          <a:xfrm>
            <a:off x="6382327" y="4001327"/>
            <a:ext cx="5447733" cy="1776478"/>
          </a:xfrm>
        </p:spPr>
        <p:txBody>
          <a:bodyPr>
            <a:normAutofit fontScale="85000" lnSpcReduction="20000"/>
          </a:bodyPr>
          <a:lstStyle/>
          <a:p>
            <a:pPr algn="just"/>
            <a:r>
              <a:rPr lang="fr-FR" sz="1800" dirty="0">
                <a:effectLst/>
                <a:ea typeface="Calibri" panose="020F0502020204030204" pitchFamily="34" charset="0"/>
                <a:cs typeface="Times New Roman" panose="02020603050405020304" pitchFamily="18" charset="0"/>
              </a:rPr>
              <a:t>Si certaines informations apparaissent en rouge cela signifie qu’il manque une information. </a:t>
            </a:r>
          </a:p>
          <a:p>
            <a:pPr algn="just"/>
            <a:r>
              <a:rPr lang="fr-FR" sz="1800" dirty="0">
                <a:effectLst/>
                <a:ea typeface="Calibri" panose="020F0502020204030204" pitchFamily="34" charset="0"/>
                <a:cs typeface="Times New Roman" panose="02020603050405020304" pitchFamily="18" charset="0"/>
              </a:rPr>
              <a:t>Cliquer sur le montant, cel</a:t>
            </a:r>
            <a:r>
              <a:rPr lang="fr-FR" sz="1800" dirty="0">
                <a:ea typeface="Calibri" panose="020F0502020204030204" pitchFamily="34" charset="0"/>
                <a:cs typeface="Times New Roman" panose="02020603050405020304" pitchFamily="18" charset="0"/>
              </a:rPr>
              <a:t>a </a:t>
            </a:r>
            <a:r>
              <a:rPr lang="fr-FR" sz="1800" dirty="0">
                <a:effectLst/>
                <a:ea typeface="Calibri" panose="020F0502020204030204" pitchFamily="34" charset="0"/>
                <a:cs typeface="Times New Roman" panose="02020603050405020304" pitchFamily="18" charset="0"/>
              </a:rPr>
              <a:t>renvoie directement à l’information manquante ou erronée. </a:t>
            </a:r>
          </a:p>
          <a:p>
            <a:pPr algn="just"/>
            <a:r>
              <a:rPr lang="fr-FR" sz="1800" dirty="0">
                <a:effectLst/>
                <a:ea typeface="Calibri" panose="020F0502020204030204" pitchFamily="34" charset="0"/>
                <a:cs typeface="Times New Roman" panose="02020603050405020304" pitchFamily="18" charset="0"/>
              </a:rPr>
              <a:t>Possibilité de sélectionner au haut, une date du début et la date de fin pour cadrer les informations. </a:t>
            </a:r>
            <a:endParaRPr lang="fr-FR" dirty="0"/>
          </a:p>
        </p:txBody>
      </p:sp>
      <p:sp>
        <p:nvSpPr>
          <p:cNvPr id="13" name="Ellipse 12">
            <a:extLst>
              <a:ext uri="{FF2B5EF4-FFF2-40B4-BE49-F238E27FC236}">
                <a16:creationId xmlns:a16="http://schemas.microsoft.com/office/drawing/2014/main" id="{0428A42A-9DBE-4908-91FC-57A73332E8E1}"/>
              </a:ext>
            </a:extLst>
          </p:cNvPr>
          <p:cNvSpPr/>
          <p:nvPr/>
        </p:nvSpPr>
        <p:spPr>
          <a:xfrm flipH="1">
            <a:off x="1456113" y="4632036"/>
            <a:ext cx="4565996" cy="457200"/>
          </a:xfrm>
          <a:prstGeom prst="ellipse">
            <a:avLst/>
          </a:prstGeom>
          <a:noFill/>
          <a:ln w="28575"/>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9" name="Bulle narrative : ronde 18">
            <a:extLst>
              <a:ext uri="{FF2B5EF4-FFF2-40B4-BE49-F238E27FC236}">
                <a16:creationId xmlns:a16="http://schemas.microsoft.com/office/drawing/2014/main" id="{8BBA6C92-AF7D-465C-9123-264E3375D96A}"/>
              </a:ext>
            </a:extLst>
          </p:cNvPr>
          <p:cNvSpPr/>
          <p:nvPr/>
        </p:nvSpPr>
        <p:spPr>
          <a:xfrm>
            <a:off x="9179003" y="1908181"/>
            <a:ext cx="2824605" cy="1776478"/>
          </a:xfrm>
          <a:prstGeom prst="wedgeEllipseCallout">
            <a:avLst>
              <a:gd name="adj1" fmla="val -101536"/>
              <a:gd name="adj2" fmla="val -1495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17250BDF-5DCF-4863-B0BD-00495EB62451}"/>
              </a:ext>
            </a:extLst>
          </p:cNvPr>
          <p:cNvSpPr txBox="1"/>
          <p:nvPr/>
        </p:nvSpPr>
        <p:spPr>
          <a:xfrm>
            <a:off x="9387359" y="2320179"/>
            <a:ext cx="2407894" cy="1015663"/>
          </a:xfrm>
          <a:prstGeom prst="rect">
            <a:avLst/>
          </a:prstGeom>
          <a:noFill/>
        </p:spPr>
        <p:txBody>
          <a:bodyPr wrap="square" rtlCol="0">
            <a:spAutoFit/>
          </a:bodyPr>
          <a:lstStyle/>
          <a:p>
            <a:pPr algn="ctr"/>
            <a:r>
              <a:rPr lang="fr-FR" sz="2000" dirty="0">
                <a:solidFill>
                  <a:schemeClr val="accent1">
                    <a:lumMod val="75000"/>
                  </a:schemeClr>
                </a:solidFill>
                <a:latin typeface="Algerian" panose="04020705040A02060702" pitchFamily="82" charset="0"/>
              </a:rPr>
              <a:t>Magie ! </a:t>
            </a:r>
          </a:p>
          <a:p>
            <a:pPr algn="ctr"/>
            <a:r>
              <a:rPr lang="fr-FR" sz="2000" dirty="0">
                <a:solidFill>
                  <a:schemeClr val="accent1">
                    <a:lumMod val="75000"/>
                  </a:schemeClr>
                </a:solidFill>
                <a:latin typeface="Algerian" panose="04020705040A02060702" pitchFamily="82" charset="0"/>
              </a:rPr>
              <a:t>Le BPF s’est créé tout seul !</a:t>
            </a:r>
          </a:p>
        </p:txBody>
      </p:sp>
      <p:grpSp>
        <p:nvGrpSpPr>
          <p:cNvPr id="24" name="Groupe 23">
            <a:extLst>
              <a:ext uri="{FF2B5EF4-FFF2-40B4-BE49-F238E27FC236}">
                <a16:creationId xmlns:a16="http://schemas.microsoft.com/office/drawing/2014/main" id="{22570B75-BB69-4353-9B1A-C04B7C9B604A}"/>
              </a:ext>
            </a:extLst>
          </p:cNvPr>
          <p:cNvGrpSpPr/>
          <p:nvPr/>
        </p:nvGrpSpPr>
        <p:grpSpPr>
          <a:xfrm>
            <a:off x="9277081" y="303729"/>
            <a:ext cx="2746075" cy="1560465"/>
            <a:chOff x="9430996" y="304179"/>
            <a:chExt cx="2758001" cy="1402819"/>
          </a:xfrm>
        </p:grpSpPr>
        <p:sp>
          <p:nvSpPr>
            <p:cNvPr id="25" name="Explosion : 14 points 24">
              <a:extLst>
                <a:ext uri="{FF2B5EF4-FFF2-40B4-BE49-F238E27FC236}">
                  <a16:creationId xmlns:a16="http://schemas.microsoft.com/office/drawing/2014/main" id="{E4913369-9F55-47ED-A5A8-82F383AE02AC}"/>
                </a:ext>
              </a:extLst>
            </p:cNvPr>
            <p:cNvSpPr/>
            <p:nvPr/>
          </p:nvSpPr>
          <p:spPr>
            <a:xfrm>
              <a:off x="9440724" y="304179"/>
              <a:ext cx="2748273" cy="1402819"/>
            </a:xfrm>
            <a:prstGeom prst="irregularSeal2">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26" name="ZoneTexte 25">
              <a:extLst>
                <a:ext uri="{FF2B5EF4-FFF2-40B4-BE49-F238E27FC236}">
                  <a16:creationId xmlns:a16="http://schemas.microsoft.com/office/drawing/2014/main" id="{30ECDD70-5760-4C22-85FF-127FE4BF1093}"/>
                </a:ext>
              </a:extLst>
            </p:cNvPr>
            <p:cNvSpPr txBox="1"/>
            <p:nvPr/>
          </p:nvSpPr>
          <p:spPr>
            <a:xfrm rot="20416714">
              <a:off x="9430996" y="742739"/>
              <a:ext cx="2689533" cy="525698"/>
            </a:xfrm>
            <a:prstGeom prst="rect">
              <a:avLst/>
            </a:prstGeom>
            <a:noFill/>
          </p:spPr>
          <p:txBody>
            <a:bodyPr wrap="square" rtlCol="0">
              <a:spAutoFit/>
            </a:bodyPr>
            <a:lstStyle/>
            <a:p>
              <a:pPr algn="ctr"/>
              <a:r>
                <a:rPr lang="fr-FR" sz="1400" b="1" dirty="0">
                  <a:solidFill>
                    <a:schemeClr val="accent4"/>
                  </a:solidFill>
                </a:rPr>
                <a:t>Obligations</a:t>
              </a:r>
              <a:r>
                <a:rPr lang="fr-FR" dirty="0">
                  <a:solidFill>
                    <a:schemeClr val="accent4"/>
                  </a:solidFill>
                </a:rPr>
                <a:t> </a:t>
              </a:r>
              <a:r>
                <a:rPr lang="fr-FR" sz="1400" b="1" dirty="0" err="1">
                  <a:solidFill>
                    <a:schemeClr val="accent4"/>
                  </a:solidFill>
                </a:rPr>
                <a:t>Qualiopi</a:t>
              </a:r>
              <a:endParaRPr lang="fr-FR" sz="1400" b="1" dirty="0">
                <a:solidFill>
                  <a:schemeClr val="accent4"/>
                </a:solidFill>
              </a:endParaRPr>
            </a:p>
            <a:p>
              <a:pPr algn="ctr"/>
              <a:r>
                <a:rPr lang="fr-FR" sz="1400" b="1" dirty="0">
                  <a:solidFill>
                    <a:schemeClr val="accent4"/>
                  </a:solidFill>
                </a:rPr>
                <a:t>+ DIRECTTE</a:t>
              </a:r>
              <a:endParaRPr lang="fr-FR" b="1" dirty="0">
                <a:solidFill>
                  <a:schemeClr val="accent4"/>
                </a:solidFill>
              </a:endParaRPr>
            </a:p>
          </p:txBody>
        </p:sp>
      </p:grpSp>
    </p:spTree>
    <p:extLst>
      <p:ext uri="{BB962C8B-B14F-4D97-AF65-F5344CB8AC3E}">
        <p14:creationId xmlns:p14="http://schemas.microsoft.com/office/powerpoint/2010/main" val="29488689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1FA572-FE3C-4E7E-AD72-0C836E734D35}"/>
              </a:ext>
            </a:extLst>
          </p:cNvPr>
          <p:cNvSpPr>
            <a:spLocks noGrp="1"/>
          </p:cNvSpPr>
          <p:nvPr>
            <p:ph type="title"/>
          </p:nvPr>
        </p:nvSpPr>
        <p:spPr/>
        <p:txBody>
          <a:bodyPr/>
          <a:lstStyle/>
          <a:p>
            <a:r>
              <a:rPr lang="fr-FR" dirty="0"/>
              <a:t>Onglet « Messagerie » </a:t>
            </a:r>
          </a:p>
        </p:txBody>
      </p:sp>
      <p:sp>
        <p:nvSpPr>
          <p:cNvPr id="4" name="Espace réservé du contenu 3">
            <a:extLst>
              <a:ext uri="{FF2B5EF4-FFF2-40B4-BE49-F238E27FC236}">
                <a16:creationId xmlns:a16="http://schemas.microsoft.com/office/drawing/2014/main" id="{6DB744C8-9196-4FE0-A36A-A193E6D6786C}"/>
              </a:ext>
            </a:extLst>
          </p:cNvPr>
          <p:cNvSpPr>
            <a:spLocks noGrp="1"/>
          </p:cNvSpPr>
          <p:nvPr>
            <p:ph sz="half" idx="2"/>
          </p:nvPr>
        </p:nvSpPr>
        <p:spPr>
          <a:xfrm>
            <a:off x="6565333" y="3228639"/>
            <a:ext cx="5052291" cy="1313419"/>
          </a:xfrm>
        </p:spPr>
        <p:txBody>
          <a:bodyPr>
            <a:normAutofit/>
          </a:bodyPr>
          <a:lstStyle/>
          <a:p>
            <a:pPr algn="just"/>
            <a:r>
              <a:rPr lang="fr-FR" sz="1800" dirty="0">
                <a:ea typeface="Calibri" panose="020F0502020204030204" pitchFamily="34" charset="0"/>
                <a:cs typeface="Times New Roman" panose="02020603050405020304" pitchFamily="18" charset="0"/>
              </a:rPr>
              <a:t>L’onglet messagerie permet de communiquer directement avec le </a:t>
            </a:r>
            <a:r>
              <a:rPr lang="fr-FR" sz="1800" b="1" dirty="0">
                <a:ea typeface="Calibri" panose="020F0502020204030204" pitchFamily="34" charset="0"/>
                <a:cs typeface="Times New Roman" panose="02020603050405020304" pitchFamily="18" charset="0"/>
              </a:rPr>
              <a:t>concepteur du logiciel</a:t>
            </a:r>
            <a:r>
              <a:rPr lang="fr-FR" sz="1800" dirty="0">
                <a:ea typeface="Calibri" panose="020F0502020204030204" pitchFamily="34" charset="0"/>
                <a:cs typeface="Times New Roman" panose="02020603050405020304" pitchFamily="18" charset="0"/>
              </a:rPr>
              <a:t> en cas de problématique. </a:t>
            </a:r>
          </a:p>
        </p:txBody>
      </p:sp>
      <p:pic>
        <p:nvPicPr>
          <p:cNvPr id="7" name="Espace réservé du contenu 6">
            <a:extLst>
              <a:ext uri="{FF2B5EF4-FFF2-40B4-BE49-F238E27FC236}">
                <a16:creationId xmlns:a16="http://schemas.microsoft.com/office/drawing/2014/main" id="{EE9615F6-E2F9-4BD1-8B13-AA9191024A05}"/>
              </a:ext>
            </a:extLst>
          </p:cNvPr>
          <p:cNvPicPr>
            <a:picLocks noGrp="1" noChangeAspect="1"/>
          </p:cNvPicPr>
          <p:nvPr>
            <p:ph sz="half" idx="1"/>
          </p:nvPr>
        </p:nvPicPr>
        <p:blipFill rotWithShape="1">
          <a:blip r:embed="rId2"/>
          <a:srcRect t="14651" r="24581" b="14647"/>
          <a:stretch/>
        </p:blipFill>
        <p:spPr>
          <a:xfrm>
            <a:off x="574376" y="2464482"/>
            <a:ext cx="5389103" cy="2841734"/>
          </a:xfrm>
        </p:spPr>
      </p:pic>
      <p:sp>
        <p:nvSpPr>
          <p:cNvPr id="12" name="Ellipse 11">
            <a:extLst>
              <a:ext uri="{FF2B5EF4-FFF2-40B4-BE49-F238E27FC236}">
                <a16:creationId xmlns:a16="http://schemas.microsoft.com/office/drawing/2014/main" id="{00237803-CD6B-448A-9043-81A48BFE3AD1}"/>
              </a:ext>
            </a:extLst>
          </p:cNvPr>
          <p:cNvSpPr/>
          <p:nvPr/>
        </p:nvSpPr>
        <p:spPr>
          <a:xfrm>
            <a:off x="574376" y="4521722"/>
            <a:ext cx="886428" cy="784494"/>
          </a:xfrm>
          <a:prstGeom prst="ellipse">
            <a:avLst/>
          </a:prstGeom>
          <a:noFill/>
          <a:ln w="38100">
            <a:solidFill>
              <a:srgbClr val="FFC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Tree>
    <p:extLst>
      <p:ext uri="{BB962C8B-B14F-4D97-AF65-F5344CB8AC3E}">
        <p14:creationId xmlns:p14="http://schemas.microsoft.com/office/powerpoint/2010/main" val="9021910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1FA572-FE3C-4E7E-AD72-0C836E734D35}"/>
              </a:ext>
            </a:extLst>
          </p:cNvPr>
          <p:cNvSpPr>
            <a:spLocks noGrp="1"/>
          </p:cNvSpPr>
          <p:nvPr>
            <p:ph type="title"/>
          </p:nvPr>
        </p:nvSpPr>
        <p:spPr/>
        <p:txBody>
          <a:bodyPr/>
          <a:lstStyle/>
          <a:p>
            <a:r>
              <a:rPr lang="fr-FR" dirty="0"/>
              <a:t>Onglet « Améliorations » </a:t>
            </a:r>
          </a:p>
        </p:txBody>
      </p:sp>
      <p:sp>
        <p:nvSpPr>
          <p:cNvPr id="4" name="Espace réservé du contenu 3">
            <a:extLst>
              <a:ext uri="{FF2B5EF4-FFF2-40B4-BE49-F238E27FC236}">
                <a16:creationId xmlns:a16="http://schemas.microsoft.com/office/drawing/2014/main" id="{6DB744C8-9196-4FE0-A36A-A193E6D6786C}"/>
              </a:ext>
            </a:extLst>
          </p:cNvPr>
          <p:cNvSpPr>
            <a:spLocks noGrp="1"/>
          </p:cNvSpPr>
          <p:nvPr>
            <p:ph sz="half" idx="2"/>
          </p:nvPr>
        </p:nvSpPr>
        <p:spPr>
          <a:xfrm>
            <a:off x="6674556" y="2567045"/>
            <a:ext cx="5224421" cy="2590271"/>
          </a:xfrm>
        </p:spPr>
        <p:txBody>
          <a:bodyPr>
            <a:normAutofit fontScale="92500" lnSpcReduction="10000"/>
          </a:bodyPr>
          <a:lstStyle/>
          <a:p>
            <a:pPr algn="just"/>
            <a:r>
              <a:rPr lang="fr-FR" sz="1800" dirty="0">
                <a:ea typeface="Calibri" panose="020F0502020204030204" pitchFamily="34" charset="0"/>
                <a:cs typeface="Times New Roman" panose="02020603050405020304" pitchFamily="18" charset="0"/>
              </a:rPr>
              <a:t>Cet onglet permet de répertorier et de faire le point sur </a:t>
            </a:r>
            <a:r>
              <a:rPr lang="fr-FR" sz="1800" b="1" dirty="0">
                <a:ea typeface="Calibri" panose="020F0502020204030204" pitchFamily="34" charset="0"/>
                <a:cs typeface="Times New Roman" panose="02020603050405020304" pitchFamily="18" charset="0"/>
              </a:rPr>
              <a:t>les axes d’améliorations possibles</a:t>
            </a:r>
            <a:r>
              <a:rPr lang="fr-FR" sz="1800" dirty="0">
                <a:ea typeface="Calibri" panose="020F0502020204030204" pitchFamily="34" charset="0"/>
                <a:cs typeface="Times New Roman" panose="02020603050405020304" pitchFamily="18" charset="0"/>
              </a:rPr>
              <a:t> </a:t>
            </a:r>
          </a:p>
          <a:p>
            <a:pPr lvl="1" algn="just"/>
            <a:r>
              <a:rPr lang="fr-FR" sz="1600" dirty="0">
                <a:ea typeface="Calibri" panose="020F0502020204030204" pitchFamily="34" charset="0"/>
                <a:cs typeface="Times New Roman" panose="02020603050405020304" pitchFamily="18" charset="0"/>
              </a:rPr>
              <a:t>En fonction des retours des évaluations de satisfaction / des réclamations exprimées</a:t>
            </a:r>
          </a:p>
          <a:p>
            <a:pPr lvl="1" algn="just"/>
            <a:r>
              <a:rPr lang="fr-FR" sz="1600" dirty="0">
                <a:ea typeface="Calibri" panose="020F0502020204030204" pitchFamily="34" charset="0"/>
                <a:cs typeface="Times New Roman" panose="02020603050405020304" pitchFamily="18" charset="0"/>
              </a:rPr>
              <a:t>Formation, formateur, apprenant, client, administratif</a:t>
            </a:r>
          </a:p>
          <a:p>
            <a:pPr algn="just"/>
            <a:r>
              <a:rPr lang="fr-FR" sz="1800" dirty="0">
                <a:ea typeface="Calibri" panose="020F0502020204030204" pitchFamily="34" charset="0"/>
                <a:cs typeface="Times New Roman" panose="02020603050405020304" pitchFamily="18" charset="0"/>
              </a:rPr>
              <a:t>Cliquer sur « créer une nouvelle amélioration » et remplir les champs. </a:t>
            </a:r>
          </a:p>
        </p:txBody>
      </p:sp>
      <p:pic>
        <p:nvPicPr>
          <p:cNvPr id="13" name="Espace réservé du contenu 12">
            <a:extLst>
              <a:ext uri="{FF2B5EF4-FFF2-40B4-BE49-F238E27FC236}">
                <a16:creationId xmlns:a16="http://schemas.microsoft.com/office/drawing/2014/main" id="{34382541-6902-4CB7-BBA1-C118E3C75134}"/>
              </a:ext>
            </a:extLst>
          </p:cNvPr>
          <p:cNvPicPr>
            <a:picLocks noGrp="1" noChangeAspect="1"/>
          </p:cNvPicPr>
          <p:nvPr>
            <p:ph sz="half" idx="1"/>
          </p:nvPr>
        </p:nvPicPr>
        <p:blipFill rotWithShape="1">
          <a:blip r:embed="rId2"/>
          <a:srcRect t="12499" r="5042" b="12321"/>
          <a:stretch/>
        </p:blipFill>
        <p:spPr>
          <a:xfrm>
            <a:off x="454303" y="2533526"/>
            <a:ext cx="5966944" cy="2657311"/>
          </a:xfrm>
        </p:spPr>
      </p:pic>
      <p:grpSp>
        <p:nvGrpSpPr>
          <p:cNvPr id="14" name="Groupe 13">
            <a:extLst>
              <a:ext uri="{FF2B5EF4-FFF2-40B4-BE49-F238E27FC236}">
                <a16:creationId xmlns:a16="http://schemas.microsoft.com/office/drawing/2014/main" id="{E7828C5D-88A2-482F-9D5E-39A262729DD2}"/>
              </a:ext>
            </a:extLst>
          </p:cNvPr>
          <p:cNvGrpSpPr/>
          <p:nvPr/>
        </p:nvGrpSpPr>
        <p:grpSpPr>
          <a:xfrm>
            <a:off x="9277081" y="303729"/>
            <a:ext cx="2746075" cy="1560465"/>
            <a:chOff x="9430996" y="304179"/>
            <a:chExt cx="2758001" cy="1402819"/>
          </a:xfrm>
        </p:grpSpPr>
        <p:sp>
          <p:nvSpPr>
            <p:cNvPr id="15" name="Explosion : 14 points 14">
              <a:extLst>
                <a:ext uri="{FF2B5EF4-FFF2-40B4-BE49-F238E27FC236}">
                  <a16:creationId xmlns:a16="http://schemas.microsoft.com/office/drawing/2014/main" id="{EF4FF57B-4BF2-4A14-A13F-85A1F2DF8054}"/>
                </a:ext>
              </a:extLst>
            </p:cNvPr>
            <p:cNvSpPr/>
            <p:nvPr/>
          </p:nvSpPr>
          <p:spPr>
            <a:xfrm>
              <a:off x="9440724" y="304179"/>
              <a:ext cx="2748273" cy="1402819"/>
            </a:xfrm>
            <a:prstGeom prst="irregularSeal2">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16" name="ZoneTexte 15">
              <a:extLst>
                <a:ext uri="{FF2B5EF4-FFF2-40B4-BE49-F238E27FC236}">
                  <a16:creationId xmlns:a16="http://schemas.microsoft.com/office/drawing/2014/main" id="{BFF6D69B-5735-4506-BCAB-6FE0338D134A}"/>
                </a:ext>
              </a:extLst>
            </p:cNvPr>
            <p:cNvSpPr txBox="1"/>
            <p:nvPr/>
          </p:nvSpPr>
          <p:spPr>
            <a:xfrm rot="20416714">
              <a:off x="9430996" y="822167"/>
              <a:ext cx="2689533" cy="366844"/>
            </a:xfrm>
            <a:prstGeom prst="rect">
              <a:avLst/>
            </a:prstGeom>
            <a:noFill/>
          </p:spPr>
          <p:txBody>
            <a:bodyPr wrap="square" rtlCol="0">
              <a:spAutoFit/>
            </a:bodyPr>
            <a:lstStyle/>
            <a:p>
              <a:pPr algn="ctr"/>
              <a:r>
                <a:rPr lang="fr-FR" sz="1400" b="1" dirty="0">
                  <a:solidFill>
                    <a:schemeClr val="accent4"/>
                  </a:solidFill>
                </a:rPr>
                <a:t>Obligations</a:t>
              </a:r>
              <a:r>
                <a:rPr lang="fr-FR" dirty="0">
                  <a:solidFill>
                    <a:schemeClr val="accent4"/>
                  </a:solidFill>
                </a:rPr>
                <a:t> </a:t>
              </a:r>
              <a:r>
                <a:rPr lang="fr-FR" sz="1400" b="1" dirty="0">
                  <a:solidFill>
                    <a:schemeClr val="accent4"/>
                  </a:solidFill>
                </a:rPr>
                <a:t>Qualiopi</a:t>
              </a:r>
              <a:endParaRPr lang="fr-FR" b="1" dirty="0">
                <a:solidFill>
                  <a:schemeClr val="accent4"/>
                </a:solidFill>
              </a:endParaRPr>
            </a:p>
          </p:txBody>
        </p:sp>
      </p:grpSp>
    </p:spTree>
    <p:extLst>
      <p:ext uri="{BB962C8B-B14F-4D97-AF65-F5344CB8AC3E}">
        <p14:creationId xmlns:p14="http://schemas.microsoft.com/office/powerpoint/2010/main" val="643000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xplosion : 14 points 14">
            <a:extLst>
              <a:ext uri="{FF2B5EF4-FFF2-40B4-BE49-F238E27FC236}">
                <a16:creationId xmlns:a16="http://schemas.microsoft.com/office/drawing/2014/main" id="{85BEA11F-48CF-47DB-919E-5762EFF9F94C}"/>
              </a:ext>
            </a:extLst>
          </p:cNvPr>
          <p:cNvSpPr/>
          <p:nvPr/>
        </p:nvSpPr>
        <p:spPr>
          <a:xfrm>
            <a:off x="4636075" y="2999458"/>
            <a:ext cx="2905368" cy="1450685"/>
          </a:xfrm>
          <a:prstGeom prst="lef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38213EBB-8DDC-4A14-ACDA-6E086227C727}"/>
              </a:ext>
            </a:extLst>
          </p:cNvPr>
          <p:cNvSpPr>
            <a:spLocks noGrp="1"/>
          </p:cNvSpPr>
          <p:nvPr>
            <p:ph type="title"/>
          </p:nvPr>
        </p:nvSpPr>
        <p:spPr/>
        <p:txBody>
          <a:bodyPr/>
          <a:lstStyle/>
          <a:p>
            <a:r>
              <a:rPr lang="fr-FR" dirty="0" err="1"/>
              <a:t>Formadmin</a:t>
            </a:r>
            <a:r>
              <a:rPr lang="fr-FR" dirty="0"/>
              <a:t> kesako ?</a:t>
            </a:r>
          </a:p>
        </p:txBody>
      </p:sp>
      <p:sp>
        <p:nvSpPr>
          <p:cNvPr id="11" name="Espace réservé du contenu 10">
            <a:extLst>
              <a:ext uri="{FF2B5EF4-FFF2-40B4-BE49-F238E27FC236}">
                <a16:creationId xmlns:a16="http://schemas.microsoft.com/office/drawing/2014/main" id="{73AA72A6-E83B-4FC3-9F89-6BDFA7B2332A}"/>
              </a:ext>
            </a:extLst>
          </p:cNvPr>
          <p:cNvSpPr>
            <a:spLocks noGrp="1"/>
          </p:cNvSpPr>
          <p:nvPr>
            <p:ph sz="half" idx="2"/>
          </p:nvPr>
        </p:nvSpPr>
        <p:spPr>
          <a:xfrm>
            <a:off x="851555" y="2488006"/>
            <a:ext cx="3422653" cy="2667786"/>
          </a:xfrm>
          <a:prstGeom prst="roundRect">
            <a:avLst/>
          </a:prstGeom>
          <a:solidFill>
            <a:schemeClr val="accent1">
              <a:lumMod val="20000"/>
              <a:lumOff val="80000"/>
            </a:schemeClr>
          </a:solidFill>
          <a:ln>
            <a:solidFill>
              <a:schemeClr val="accent1"/>
            </a:solidFill>
          </a:ln>
        </p:spPr>
        <p:txBody>
          <a:bodyPr>
            <a:normAutofit lnSpcReduction="10000"/>
          </a:bodyPr>
          <a:lstStyle/>
          <a:p>
            <a:pPr algn="just">
              <a:buFont typeface="Wingdings" panose="05000000000000000000" pitchFamily="2" charset="2"/>
              <a:buChar char="ü"/>
            </a:pPr>
            <a:r>
              <a:rPr lang="fr-FR" dirty="0"/>
              <a:t>Je facture des actions de formation </a:t>
            </a:r>
            <a:r>
              <a:rPr lang="fr-FR" sz="1500" dirty="0"/>
              <a:t>(prestataire direct ou sous-traitant)</a:t>
            </a:r>
          </a:p>
          <a:p>
            <a:pPr algn="just">
              <a:buFont typeface="Wingdings" panose="05000000000000000000" pitchFamily="2" charset="2"/>
              <a:buChar char="ü"/>
            </a:pPr>
            <a:r>
              <a:rPr lang="fr-FR" dirty="0"/>
              <a:t>Je fais des bilans de compétences</a:t>
            </a:r>
          </a:p>
          <a:p>
            <a:pPr algn="just">
              <a:buFont typeface="Wingdings" panose="05000000000000000000" pitchFamily="2" charset="2"/>
              <a:buChar char="ü"/>
            </a:pPr>
            <a:r>
              <a:rPr lang="fr-FR" dirty="0"/>
              <a:t>Je fais de la VAE</a:t>
            </a:r>
          </a:p>
        </p:txBody>
      </p:sp>
      <p:grpSp>
        <p:nvGrpSpPr>
          <p:cNvPr id="18" name="Groupe 17">
            <a:extLst>
              <a:ext uri="{FF2B5EF4-FFF2-40B4-BE49-F238E27FC236}">
                <a16:creationId xmlns:a16="http://schemas.microsoft.com/office/drawing/2014/main" id="{CEFC198B-9E79-452A-9F17-909FD0062FA8}"/>
              </a:ext>
            </a:extLst>
          </p:cNvPr>
          <p:cNvGrpSpPr/>
          <p:nvPr/>
        </p:nvGrpSpPr>
        <p:grpSpPr>
          <a:xfrm>
            <a:off x="5817116" y="577257"/>
            <a:ext cx="2269209" cy="1296884"/>
            <a:chOff x="-1115837" y="3094106"/>
            <a:chExt cx="4219047" cy="2316621"/>
          </a:xfrm>
        </p:grpSpPr>
        <p:sp>
          <p:nvSpPr>
            <p:cNvPr id="14" name="Rectangle : coins arrondis 13">
              <a:extLst>
                <a:ext uri="{FF2B5EF4-FFF2-40B4-BE49-F238E27FC236}">
                  <a16:creationId xmlns:a16="http://schemas.microsoft.com/office/drawing/2014/main" id="{8BEF1781-DBB5-4116-9AB2-05264909DC02}"/>
                </a:ext>
              </a:extLst>
            </p:cNvPr>
            <p:cNvSpPr/>
            <p:nvPr/>
          </p:nvSpPr>
          <p:spPr>
            <a:xfrm>
              <a:off x="-896394" y="3094106"/>
              <a:ext cx="3780165" cy="2316621"/>
            </a:xfrm>
            <a:prstGeom prst="wedgeEllipseCallout">
              <a:avLst>
                <a:gd name="adj1" fmla="val -72299"/>
                <a:gd name="adj2" fmla="val 29790"/>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963E2FB2-9C4A-4DFC-B234-35C7E53FDF03}"/>
                </a:ext>
              </a:extLst>
            </p:cNvPr>
            <p:cNvSpPr txBox="1"/>
            <p:nvPr/>
          </p:nvSpPr>
          <p:spPr>
            <a:xfrm>
              <a:off x="-1115837" y="3302433"/>
              <a:ext cx="4219047" cy="1778120"/>
            </a:xfrm>
            <a:prstGeom prst="wedgeEllipseCallout">
              <a:avLst/>
            </a:prstGeom>
            <a:noFill/>
          </p:spPr>
          <p:txBody>
            <a:bodyPr wrap="square" rtlCol="0">
              <a:spAutoFit/>
            </a:bodyPr>
            <a:lstStyle/>
            <a:p>
              <a:pPr algn="ctr"/>
              <a:r>
                <a:rPr lang="fr-FR" sz="2000" dirty="0">
                  <a:solidFill>
                    <a:schemeClr val="bg1"/>
                  </a:solidFill>
                </a:rPr>
                <a:t>Suis-je concerné.e ?</a:t>
              </a:r>
            </a:p>
          </p:txBody>
        </p:sp>
      </p:grpSp>
      <p:sp>
        <p:nvSpPr>
          <p:cNvPr id="20" name="ZoneTexte 19">
            <a:extLst>
              <a:ext uri="{FF2B5EF4-FFF2-40B4-BE49-F238E27FC236}">
                <a16:creationId xmlns:a16="http://schemas.microsoft.com/office/drawing/2014/main" id="{E4073A11-6956-450E-A339-58BB34B5CB2C}"/>
              </a:ext>
            </a:extLst>
          </p:cNvPr>
          <p:cNvSpPr txBox="1"/>
          <p:nvPr/>
        </p:nvSpPr>
        <p:spPr>
          <a:xfrm>
            <a:off x="5456761" y="3370857"/>
            <a:ext cx="1263995" cy="707886"/>
          </a:xfrm>
          <a:prstGeom prst="rect">
            <a:avLst/>
          </a:prstGeom>
          <a:noFill/>
        </p:spPr>
        <p:txBody>
          <a:bodyPr wrap="square" rtlCol="0">
            <a:spAutoFit/>
          </a:bodyPr>
          <a:lstStyle/>
          <a:p>
            <a:pPr algn="ctr"/>
            <a:r>
              <a:rPr lang="fr-FR" sz="4000" b="1" dirty="0">
                <a:solidFill>
                  <a:srgbClr val="FFFF00"/>
                </a:solidFill>
              </a:rPr>
              <a:t>OUI</a:t>
            </a:r>
          </a:p>
        </p:txBody>
      </p:sp>
      <p:sp>
        <p:nvSpPr>
          <p:cNvPr id="21" name="Espace réservé du contenu 10">
            <a:extLst>
              <a:ext uri="{FF2B5EF4-FFF2-40B4-BE49-F238E27FC236}">
                <a16:creationId xmlns:a16="http://schemas.microsoft.com/office/drawing/2014/main" id="{C3C4D500-D22E-47A8-A3AA-DC979E7CEB0F}"/>
              </a:ext>
            </a:extLst>
          </p:cNvPr>
          <p:cNvSpPr txBox="1">
            <a:spLocks/>
          </p:cNvSpPr>
          <p:nvPr/>
        </p:nvSpPr>
        <p:spPr>
          <a:xfrm>
            <a:off x="7903310" y="2488006"/>
            <a:ext cx="3437135" cy="2667786"/>
          </a:xfrm>
          <a:prstGeom prst="roundRect">
            <a:avLst/>
          </a:prstGeom>
          <a:solidFill>
            <a:schemeClr val="accent1">
              <a:lumMod val="20000"/>
              <a:lumOff val="80000"/>
            </a:schemeClr>
          </a:solidFill>
          <a:ln>
            <a:solidFill>
              <a:schemeClr val="accent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just">
              <a:buFont typeface="Wingdings" panose="05000000000000000000" pitchFamily="2" charset="2"/>
              <a:buChar char="ü"/>
            </a:pPr>
            <a:r>
              <a:rPr lang="fr-FR" dirty="0"/>
              <a:t>Je remplis un BPF chaque année</a:t>
            </a:r>
          </a:p>
          <a:p>
            <a:pPr algn="just">
              <a:buFont typeface="Wingdings" panose="05000000000000000000" pitchFamily="2" charset="2"/>
              <a:buChar char="ü"/>
            </a:pPr>
            <a:r>
              <a:rPr lang="fr-FR" dirty="0"/>
              <a:t>Mes activités sont concernées par </a:t>
            </a:r>
            <a:r>
              <a:rPr lang="fr-FR" dirty="0" err="1"/>
              <a:t>Qualiopi</a:t>
            </a:r>
            <a:r>
              <a:rPr lang="fr-FR" dirty="0"/>
              <a:t> </a:t>
            </a:r>
          </a:p>
        </p:txBody>
      </p:sp>
    </p:spTree>
    <p:extLst>
      <p:ext uri="{BB962C8B-B14F-4D97-AF65-F5344CB8AC3E}">
        <p14:creationId xmlns:p14="http://schemas.microsoft.com/office/powerpoint/2010/main" val="23716142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1FA572-FE3C-4E7E-AD72-0C836E734D35}"/>
              </a:ext>
            </a:extLst>
          </p:cNvPr>
          <p:cNvSpPr>
            <a:spLocks noGrp="1"/>
          </p:cNvSpPr>
          <p:nvPr>
            <p:ph type="title"/>
          </p:nvPr>
        </p:nvSpPr>
        <p:spPr/>
        <p:txBody>
          <a:bodyPr/>
          <a:lstStyle/>
          <a:p>
            <a:r>
              <a:rPr lang="fr-FR" dirty="0"/>
              <a:t>Onglet « Améliorations coopérative » </a:t>
            </a:r>
          </a:p>
        </p:txBody>
      </p:sp>
      <p:sp>
        <p:nvSpPr>
          <p:cNvPr id="4" name="Espace réservé du contenu 3">
            <a:extLst>
              <a:ext uri="{FF2B5EF4-FFF2-40B4-BE49-F238E27FC236}">
                <a16:creationId xmlns:a16="http://schemas.microsoft.com/office/drawing/2014/main" id="{6DB744C8-9196-4FE0-A36A-A193E6D6786C}"/>
              </a:ext>
            </a:extLst>
          </p:cNvPr>
          <p:cNvSpPr>
            <a:spLocks noGrp="1"/>
          </p:cNvSpPr>
          <p:nvPr>
            <p:ph sz="half" idx="2"/>
          </p:nvPr>
        </p:nvSpPr>
        <p:spPr>
          <a:xfrm>
            <a:off x="6674557" y="2442670"/>
            <a:ext cx="5157226" cy="2714646"/>
          </a:xfrm>
        </p:spPr>
        <p:txBody>
          <a:bodyPr>
            <a:normAutofit fontScale="92500" lnSpcReduction="10000"/>
          </a:bodyPr>
          <a:lstStyle/>
          <a:p>
            <a:pPr algn="just"/>
            <a:r>
              <a:rPr lang="fr-FR" sz="1800" dirty="0">
                <a:ea typeface="Calibri" panose="020F0502020204030204" pitchFamily="34" charset="0"/>
                <a:cs typeface="Times New Roman" panose="02020603050405020304" pitchFamily="18" charset="0"/>
              </a:rPr>
              <a:t>Cet onglet permet de </a:t>
            </a:r>
            <a:r>
              <a:rPr lang="fr-FR" sz="1800" b="1" dirty="0">
                <a:ea typeface="Calibri" panose="020F0502020204030204" pitchFamily="34" charset="0"/>
                <a:cs typeface="Times New Roman" panose="02020603050405020304" pitchFamily="18" charset="0"/>
              </a:rPr>
              <a:t>voir</a:t>
            </a:r>
            <a:r>
              <a:rPr lang="fr-FR" sz="1800" dirty="0">
                <a:ea typeface="Calibri" panose="020F0502020204030204" pitchFamily="34" charset="0"/>
                <a:cs typeface="Times New Roman" panose="02020603050405020304" pitchFamily="18" charset="0"/>
              </a:rPr>
              <a:t> l’intégralité des améliorations prévues/en cours/clôturées de la coopérative.</a:t>
            </a:r>
          </a:p>
          <a:p>
            <a:pPr algn="just"/>
            <a:r>
              <a:rPr lang="fr-FR" sz="1800" dirty="0">
                <a:ea typeface="Calibri" panose="020F0502020204030204" pitchFamily="34" charset="0"/>
                <a:cs typeface="Times New Roman" panose="02020603050405020304" pitchFamily="18" charset="0"/>
              </a:rPr>
              <a:t>Les modifications se font uniquement via le compte administrateur</a:t>
            </a:r>
          </a:p>
          <a:p>
            <a:pPr algn="just"/>
            <a:r>
              <a:rPr lang="fr-FR" sz="1800" dirty="0">
                <a:ea typeface="Calibri" panose="020F0502020204030204" pitchFamily="34" charset="0"/>
                <a:cs typeface="Times New Roman" panose="02020603050405020304" pitchFamily="18" charset="0"/>
              </a:rPr>
              <a:t>Elles sont discutées en réunion du pôle formateur et reprennent les chantiers prévus pour son développement</a:t>
            </a:r>
          </a:p>
        </p:txBody>
      </p:sp>
      <p:grpSp>
        <p:nvGrpSpPr>
          <p:cNvPr id="14" name="Groupe 13">
            <a:extLst>
              <a:ext uri="{FF2B5EF4-FFF2-40B4-BE49-F238E27FC236}">
                <a16:creationId xmlns:a16="http://schemas.microsoft.com/office/drawing/2014/main" id="{E7828C5D-88A2-482F-9D5E-39A262729DD2}"/>
              </a:ext>
            </a:extLst>
          </p:cNvPr>
          <p:cNvGrpSpPr/>
          <p:nvPr/>
        </p:nvGrpSpPr>
        <p:grpSpPr>
          <a:xfrm>
            <a:off x="9277081" y="303729"/>
            <a:ext cx="2746075" cy="1560465"/>
            <a:chOff x="9430996" y="304179"/>
            <a:chExt cx="2758001" cy="1402819"/>
          </a:xfrm>
        </p:grpSpPr>
        <p:sp>
          <p:nvSpPr>
            <p:cNvPr id="15" name="Explosion : 14 points 14">
              <a:extLst>
                <a:ext uri="{FF2B5EF4-FFF2-40B4-BE49-F238E27FC236}">
                  <a16:creationId xmlns:a16="http://schemas.microsoft.com/office/drawing/2014/main" id="{EF4FF57B-4BF2-4A14-A13F-85A1F2DF8054}"/>
                </a:ext>
              </a:extLst>
            </p:cNvPr>
            <p:cNvSpPr/>
            <p:nvPr/>
          </p:nvSpPr>
          <p:spPr>
            <a:xfrm>
              <a:off x="9440724" y="304179"/>
              <a:ext cx="2748273" cy="1402819"/>
            </a:xfrm>
            <a:prstGeom prst="irregularSeal2">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16" name="ZoneTexte 15">
              <a:extLst>
                <a:ext uri="{FF2B5EF4-FFF2-40B4-BE49-F238E27FC236}">
                  <a16:creationId xmlns:a16="http://schemas.microsoft.com/office/drawing/2014/main" id="{BFF6D69B-5735-4506-BCAB-6FE0338D134A}"/>
                </a:ext>
              </a:extLst>
            </p:cNvPr>
            <p:cNvSpPr txBox="1"/>
            <p:nvPr/>
          </p:nvSpPr>
          <p:spPr>
            <a:xfrm rot="20416714">
              <a:off x="9430996" y="822167"/>
              <a:ext cx="2689533" cy="366844"/>
            </a:xfrm>
            <a:prstGeom prst="rect">
              <a:avLst/>
            </a:prstGeom>
            <a:noFill/>
          </p:spPr>
          <p:txBody>
            <a:bodyPr wrap="square" rtlCol="0">
              <a:spAutoFit/>
            </a:bodyPr>
            <a:lstStyle/>
            <a:p>
              <a:pPr algn="ctr"/>
              <a:r>
                <a:rPr lang="fr-FR" sz="1400" b="1" dirty="0">
                  <a:solidFill>
                    <a:schemeClr val="accent4"/>
                  </a:solidFill>
                </a:rPr>
                <a:t>Obligations</a:t>
              </a:r>
              <a:r>
                <a:rPr lang="fr-FR" dirty="0">
                  <a:solidFill>
                    <a:schemeClr val="accent4"/>
                  </a:solidFill>
                </a:rPr>
                <a:t> </a:t>
              </a:r>
              <a:r>
                <a:rPr lang="fr-FR" sz="1400" b="1" dirty="0">
                  <a:solidFill>
                    <a:schemeClr val="accent4"/>
                  </a:solidFill>
                </a:rPr>
                <a:t>Qualiopi</a:t>
              </a:r>
              <a:endParaRPr lang="fr-FR" b="1" dirty="0">
                <a:solidFill>
                  <a:schemeClr val="accent4"/>
                </a:solidFill>
              </a:endParaRPr>
            </a:p>
          </p:txBody>
        </p:sp>
      </p:grpSp>
      <p:pic>
        <p:nvPicPr>
          <p:cNvPr id="11" name="Espace réservé du contenu 10">
            <a:extLst>
              <a:ext uri="{FF2B5EF4-FFF2-40B4-BE49-F238E27FC236}">
                <a16:creationId xmlns:a16="http://schemas.microsoft.com/office/drawing/2014/main" id="{81BED8FD-CF2A-4590-90F4-B3628AEF76C2}"/>
              </a:ext>
            </a:extLst>
          </p:cNvPr>
          <p:cNvPicPr>
            <a:picLocks noGrp="1" noChangeAspect="1"/>
          </p:cNvPicPr>
          <p:nvPr>
            <p:ph sz="half" idx="1"/>
          </p:nvPr>
        </p:nvPicPr>
        <p:blipFill rotWithShape="1">
          <a:blip r:embed="rId2"/>
          <a:srcRect t="12653" r="2637" b="12567"/>
          <a:stretch/>
        </p:blipFill>
        <p:spPr>
          <a:xfrm>
            <a:off x="280424" y="2442670"/>
            <a:ext cx="6283462" cy="2714646"/>
          </a:xfrm>
        </p:spPr>
      </p:pic>
      <p:sp>
        <p:nvSpPr>
          <p:cNvPr id="12" name="Ellipse 11">
            <a:extLst>
              <a:ext uri="{FF2B5EF4-FFF2-40B4-BE49-F238E27FC236}">
                <a16:creationId xmlns:a16="http://schemas.microsoft.com/office/drawing/2014/main" id="{160B57B4-1277-4EA8-9A14-EEDF78C08EBE}"/>
              </a:ext>
            </a:extLst>
          </p:cNvPr>
          <p:cNvSpPr/>
          <p:nvPr/>
        </p:nvSpPr>
        <p:spPr>
          <a:xfrm>
            <a:off x="169753" y="3952047"/>
            <a:ext cx="658142" cy="324390"/>
          </a:xfrm>
          <a:prstGeom prst="ellipse">
            <a:avLst/>
          </a:prstGeom>
          <a:noFill/>
          <a:ln w="38100">
            <a:solidFill>
              <a:srgbClr val="FFC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Tree>
    <p:extLst>
      <p:ext uri="{BB962C8B-B14F-4D97-AF65-F5344CB8AC3E}">
        <p14:creationId xmlns:p14="http://schemas.microsoft.com/office/powerpoint/2010/main" val="20138509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1FA572-FE3C-4E7E-AD72-0C836E734D35}"/>
              </a:ext>
            </a:extLst>
          </p:cNvPr>
          <p:cNvSpPr>
            <a:spLocks noGrp="1"/>
          </p:cNvSpPr>
          <p:nvPr>
            <p:ph type="title"/>
          </p:nvPr>
        </p:nvSpPr>
        <p:spPr/>
        <p:txBody>
          <a:bodyPr/>
          <a:lstStyle/>
          <a:p>
            <a:r>
              <a:rPr lang="fr-FR" dirty="0"/>
              <a:t>Onglet « Veille coopérative » </a:t>
            </a:r>
          </a:p>
        </p:txBody>
      </p:sp>
      <p:sp>
        <p:nvSpPr>
          <p:cNvPr id="4" name="Espace réservé du contenu 3">
            <a:extLst>
              <a:ext uri="{FF2B5EF4-FFF2-40B4-BE49-F238E27FC236}">
                <a16:creationId xmlns:a16="http://schemas.microsoft.com/office/drawing/2014/main" id="{6DB744C8-9196-4FE0-A36A-A193E6D6786C}"/>
              </a:ext>
            </a:extLst>
          </p:cNvPr>
          <p:cNvSpPr>
            <a:spLocks noGrp="1"/>
          </p:cNvSpPr>
          <p:nvPr>
            <p:ph sz="half" idx="2"/>
          </p:nvPr>
        </p:nvSpPr>
        <p:spPr>
          <a:xfrm>
            <a:off x="6674557" y="2442670"/>
            <a:ext cx="5157226" cy="2714646"/>
          </a:xfrm>
        </p:spPr>
        <p:txBody>
          <a:bodyPr>
            <a:normAutofit/>
          </a:bodyPr>
          <a:lstStyle/>
          <a:p>
            <a:pPr algn="just"/>
            <a:r>
              <a:rPr lang="fr-FR" sz="1800" dirty="0">
                <a:ea typeface="Calibri" panose="020F0502020204030204" pitchFamily="34" charset="0"/>
                <a:cs typeface="Times New Roman" panose="02020603050405020304" pitchFamily="18" charset="0"/>
              </a:rPr>
              <a:t>Cet onglet permet de </a:t>
            </a:r>
            <a:r>
              <a:rPr lang="fr-FR" sz="1800" b="1" dirty="0">
                <a:ea typeface="Calibri" panose="020F0502020204030204" pitchFamily="34" charset="0"/>
                <a:cs typeface="Times New Roman" panose="02020603050405020304" pitchFamily="18" charset="0"/>
              </a:rPr>
              <a:t>voir</a:t>
            </a:r>
            <a:r>
              <a:rPr lang="fr-FR" sz="1800" dirty="0">
                <a:ea typeface="Calibri" panose="020F0502020204030204" pitchFamily="34" charset="0"/>
                <a:cs typeface="Times New Roman" panose="02020603050405020304" pitchFamily="18" charset="0"/>
              </a:rPr>
              <a:t> l’intégralité des veilles prévues/en cours/clôturées de la coopérative.</a:t>
            </a:r>
          </a:p>
          <a:p>
            <a:pPr algn="just"/>
            <a:r>
              <a:rPr lang="fr-FR" sz="1800" dirty="0">
                <a:ea typeface="Calibri" panose="020F0502020204030204" pitchFamily="34" charset="0"/>
                <a:cs typeface="Times New Roman" panose="02020603050405020304" pitchFamily="18" charset="0"/>
              </a:rPr>
              <a:t>Les modifications se font uniquement via le compte administrateur</a:t>
            </a:r>
          </a:p>
          <a:p>
            <a:pPr algn="just"/>
            <a:r>
              <a:rPr lang="fr-FR" sz="1800" dirty="0">
                <a:ea typeface="Calibri" panose="020F0502020204030204" pitchFamily="34" charset="0"/>
                <a:cs typeface="Times New Roman" panose="02020603050405020304" pitchFamily="18" charset="0"/>
              </a:rPr>
              <a:t>Elles sont discutées en réunion du pôle formateur</a:t>
            </a:r>
          </a:p>
        </p:txBody>
      </p:sp>
      <p:grpSp>
        <p:nvGrpSpPr>
          <p:cNvPr id="14" name="Groupe 13">
            <a:extLst>
              <a:ext uri="{FF2B5EF4-FFF2-40B4-BE49-F238E27FC236}">
                <a16:creationId xmlns:a16="http://schemas.microsoft.com/office/drawing/2014/main" id="{E7828C5D-88A2-482F-9D5E-39A262729DD2}"/>
              </a:ext>
            </a:extLst>
          </p:cNvPr>
          <p:cNvGrpSpPr/>
          <p:nvPr/>
        </p:nvGrpSpPr>
        <p:grpSpPr>
          <a:xfrm>
            <a:off x="9277081" y="303729"/>
            <a:ext cx="2746075" cy="1560465"/>
            <a:chOff x="9430996" y="304179"/>
            <a:chExt cx="2758001" cy="1402819"/>
          </a:xfrm>
        </p:grpSpPr>
        <p:sp>
          <p:nvSpPr>
            <p:cNvPr id="15" name="Explosion : 14 points 14">
              <a:extLst>
                <a:ext uri="{FF2B5EF4-FFF2-40B4-BE49-F238E27FC236}">
                  <a16:creationId xmlns:a16="http://schemas.microsoft.com/office/drawing/2014/main" id="{EF4FF57B-4BF2-4A14-A13F-85A1F2DF8054}"/>
                </a:ext>
              </a:extLst>
            </p:cNvPr>
            <p:cNvSpPr/>
            <p:nvPr/>
          </p:nvSpPr>
          <p:spPr>
            <a:xfrm>
              <a:off x="9440724" y="304179"/>
              <a:ext cx="2748273" cy="1402819"/>
            </a:xfrm>
            <a:prstGeom prst="irregularSeal2">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16" name="ZoneTexte 15">
              <a:extLst>
                <a:ext uri="{FF2B5EF4-FFF2-40B4-BE49-F238E27FC236}">
                  <a16:creationId xmlns:a16="http://schemas.microsoft.com/office/drawing/2014/main" id="{BFF6D69B-5735-4506-BCAB-6FE0338D134A}"/>
                </a:ext>
              </a:extLst>
            </p:cNvPr>
            <p:cNvSpPr txBox="1"/>
            <p:nvPr/>
          </p:nvSpPr>
          <p:spPr>
            <a:xfrm rot="20416714">
              <a:off x="9430996" y="822167"/>
              <a:ext cx="2689533" cy="366844"/>
            </a:xfrm>
            <a:prstGeom prst="rect">
              <a:avLst/>
            </a:prstGeom>
            <a:noFill/>
          </p:spPr>
          <p:txBody>
            <a:bodyPr wrap="square" rtlCol="0">
              <a:spAutoFit/>
            </a:bodyPr>
            <a:lstStyle/>
            <a:p>
              <a:pPr algn="ctr"/>
              <a:r>
                <a:rPr lang="fr-FR" sz="1400" b="1" dirty="0">
                  <a:solidFill>
                    <a:schemeClr val="accent4"/>
                  </a:solidFill>
                </a:rPr>
                <a:t>Obligations</a:t>
              </a:r>
              <a:r>
                <a:rPr lang="fr-FR" dirty="0">
                  <a:solidFill>
                    <a:schemeClr val="accent4"/>
                  </a:solidFill>
                </a:rPr>
                <a:t> </a:t>
              </a:r>
              <a:r>
                <a:rPr lang="fr-FR" sz="1400" b="1" dirty="0">
                  <a:solidFill>
                    <a:schemeClr val="accent4"/>
                  </a:solidFill>
                </a:rPr>
                <a:t>Qualiopi</a:t>
              </a:r>
              <a:endParaRPr lang="fr-FR" b="1" dirty="0">
                <a:solidFill>
                  <a:schemeClr val="accent4"/>
                </a:solidFill>
              </a:endParaRPr>
            </a:p>
          </p:txBody>
        </p:sp>
      </p:grpSp>
      <p:pic>
        <p:nvPicPr>
          <p:cNvPr id="8" name="Espace réservé du contenu 7">
            <a:extLst>
              <a:ext uri="{FF2B5EF4-FFF2-40B4-BE49-F238E27FC236}">
                <a16:creationId xmlns:a16="http://schemas.microsoft.com/office/drawing/2014/main" id="{CE02846A-42D1-42B9-AB21-5C46445A3483}"/>
              </a:ext>
            </a:extLst>
          </p:cNvPr>
          <p:cNvPicPr>
            <a:picLocks noGrp="1" noChangeAspect="1"/>
          </p:cNvPicPr>
          <p:nvPr>
            <p:ph sz="half" idx="1"/>
          </p:nvPr>
        </p:nvPicPr>
        <p:blipFill rotWithShape="1">
          <a:blip r:embed="rId2"/>
          <a:srcRect l="-10" t="17464" r="1406" b="6931"/>
          <a:stretch/>
        </p:blipFill>
        <p:spPr>
          <a:xfrm>
            <a:off x="360217" y="2442670"/>
            <a:ext cx="6246146" cy="2693953"/>
          </a:xfrm>
        </p:spPr>
      </p:pic>
      <p:sp>
        <p:nvSpPr>
          <p:cNvPr id="12" name="Ellipse 11">
            <a:extLst>
              <a:ext uri="{FF2B5EF4-FFF2-40B4-BE49-F238E27FC236}">
                <a16:creationId xmlns:a16="http://schemas.microsoft.com/office/drawing/2014/main" id="{160B57B4-1277-4EA8-9A14-EEDF78C08EBE}"/>
              </a:ext>
            </a:extLst>
          </p:cNvPr>
          <p:cNvSpPr/>
          <p:nvPr/>
        </p:nvSpPr>
        <p:spPr>
          <a:xfrm>
            <a:off x="360217" y="4831721"/>
            <a:ext cx="858983" cy="325595"/>
          </a:xfrm>
          <a:prstGeom prst="ellipse">
            <a:avLst/>
          </a:prstGeom>
          <a:noFill/>
          <a:ln w="38100">
            <a:solidFill>
              <a:srgbClr val="FFC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Tree>
    <p:extLst>
      <p:ext uri="{BB962C8B-B14F-4D97-AF65-F5344CB8AC3E}">
        <p14:creationId xmlns:p14="http://schemas.microsoft.com/office/powerpoint/2010/main" val="5549328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17D3B1-E847-4736-AD2F-ABEE0DECE812}"/>
              </a:ext>
            </a:extLst>
          </p:cNvPr>
          <p:cNvSpPr>
            <a:spLocks noGrp="1"/>
          </p:cNvSpPr>
          <p:nvPr>
            <p:ph type="ctrTitle"/>
          </p:nvPr>
        </p:nvSpPr>
        <p:spPr/>
        <p:txBody>
          <a:bodyPr/>
          <a:lstStyle/>
          <a:p>
            <a:r>
              <a:rPr lang="fr-FR" dirty="0"/>
              <a:t>Sous-traiter son action de formation</a:t>
            </a:r>
          </a:p>
        </p:txBody>
      </p:sp>
      <p:sp>
        <p:nvSpPr>
          <p:cNvPr id="3" name="Sous-titre 2">
            <a:extLst>
              <a:ext uri="{FF2B5EF4-FFF2-40B4-BE49-F238E27FC236}">
                <a16:creationId xmlns:a16="http://schemas.microsoft.com/office/drawing/2014/main" id="{2DA9E753-2716-4C5D-A8C0-ABEE507EC968}"/>
              </a:ext>
            </a:extLst>
          </p:cNvPr>
          <p:cNvSpPr>
            <a:spLocks noGrp="1"/>
          </p:cNvSpPr>
          <p:nvPr>
            <p:ph type="subTitle" idx="1"/>
          </p:nvPr>
        </p:nvSpPr>
        <p:spPr>
          <a:xfrm>
            <a:off x="2493106" y="3531204"/>
            <a:ext cx="8561746" cy="494041"/>
          </a:xfrm>
        </p:spPr>
        <p:txBody>
          <a:bodyPr/>
          <a:lstStyle/>
          <a:p>
            <a:r>
              <a:rPr lang="fr-FR" dirty="0"/>
              <a:t>En utilisant le </a:t>
            </a:r>
            <a:r>
              <a:rPr lang="fr-FR" dirty="0" err="1"/>
              <a:t>formadmin</a:t>
            </a:r>
            <a:endParaRPr lang="fr-FR" dirty="0"/>
          </a:p>
        </p:txBody>
      </p:sp>
    </p:spTree>
    <p:extLst>
      <p:ext uri="{BB962C8B-B14F-4D97-AF65-F5344CB8AC3E}">
        <p14:creationId xmlns:p14="http://schemas.microsoft.com/office/powerpoint/2010/main" val="33403940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926FE6-FCDF-49CF-88DF-0133116E04F7}"/>
              </a:ext>
            </a:extLst>
          </p:cNvPr>
          <p:cNvSpPr>
            <a:spLocks noGrp="1"/>
          </p:cNvSpPr>
          <p:nvPr>
            <p:ph type="title"/>
          </p:nvPr>
        </p:nvSpPr>
        <p:spPr/>
        <p:txBody>
          <a:bodyPr/>
          <a:lstStyle/>
          <a:p>
            <a:r>
              <a:rPr lang="fr-FR" dirty="0"/>
              <a:t>Utiliser le Formadmin pour sous-traiter son action	</a:t>
            </a:r>
          </a:p>
        </p:txBody>
      </p:sp>
      <p:sp>
        <p:nvSpPr>
          <p:cNvPr id="3" name="Espace réservé du contenu 2">
            <a:extLst>
              <a:ext uri="{FF2B5EF4-FFF2-40B4-BE49-F238E27FC236}">
                <a16:creationId xmlns:a16="http://schemas.microsoft.com/office/drawing/2014/main" id="{706B3175-26C0-465F-906E-970DE62F3009}"/>
              </a:ext>
            </a:extLst>
          </p:cNvPr>
          <p:cNvSpPr>
            <a:spLocks noGrp="1"/>
          </p:cNvSpPr>
          <p:nvPr>
            <p:ph idx="1"/>
          </p:nvPr>
        </p:nvSpPr>
        <p:spPr>
          <a:xfrm>
            <a:off x="1534696" y="2367682"/>
            <a:ext cx="9520158" cy="2122635"/>
          </a:xfrm>
        </p:spPr>
        <p:txBody>
          <a:bodyPr>
            <a:normAutofit fontScale="92500" lnSpcReduction="10000"/>
          </a:bodyPr>
          <a:lstStyle/>
          <a:p>
            <a:r>
              <a:rPr lang="fr-FR" sz="2400" dirty="0"/>
              <a:t>C’est le ou la </a:t>
            </a:r>
            <a:r>
              <a:rPr lang="fr-FR" sz="2400" dirty="0" err="1"/>
              <a:t>formateur.trice</a:t>
            </a:r>
            <a:r>
              <a:rPr lang="fr-FR" sz="2400" dirty="0"/>
              <a:t> d’Odyssée Création qui prend en charge la gestion de l’organisation de la session de formation qui est sous-traitée. </a:t>
            </a:r>
          </a:p>
          <a:p>
            <a:r>
              <a:rPr lang="fr-FR" sz="2400" dirty="0"/>
              <a:t>Envoi des mails aux stagiaires, envoi des questionnaires de satisfaction aux acteurs concernés, des attestations de présence, des attestations de compétences, des convocations… </a:t>
            </a:r>
          </a:p>
        </p:txBody>
      </p:sp>
    </p:spTree>
    <p:extLst>
      <p:ext uri="{BB962C8B-B14F-4D97-AF65-F5344CB8AC3E}">
        <p14:creationId xmlns:p14="http://schemas.microsoft.com/office/powerpoint/2010/main" val="1970094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1FA572-FE3C-4E7E-AD72-0C836E734D35}"/>
              </a:ext>
            </a:extLst>
          </p:cNvPr>
          <p:cNvSpPr>
            <a:spLocks noGrp="1"/>
          </p:cNvSpPr>
          <p:nvPr>
            <p:ph type="title"/>
          </p:nvPr>
        </p:nvSpPr>
        <p:spPr/>
        <p:txBody>
          <a:bodyPr/>
          <a:lstStyle/>
          <a:p>
            <a:r>
              <a:rPr lang="fr-FR" dirty="0"/>
              <a:t>Onglet « Formateurs »</a:t>
            </a:r>
          </a:p>
        </p:txBody>
      </p:sp>
      <p:sp>
        <p:nvSpPr>
          <p:cNvPr id="4" name="Espace réservé du contenu 3">
            <a:extLst>
              <a:ext uri="{FF2B5EF4-FFF2-40B4-BE49-F238E27FC236}">
                <a16:creationId xmlns:a16="http://schemas.microsoft.com/office/drawing/2014/main" id="{6DB744C8-9196-4FE0-A36A-A193E6D6786C}"/>
              </a:ext>
            </a:extLst>
          </p:cNvPr>
          <p:cNvSpPr>
            <a:spLocks noGrp="1"/>
          </p:cNvSpPr>
          <p:nvPr>
            <p:ph sz="half" idx="2"/>
          </p:nvPr>
        </p:nvSpPr>
        <p:spPr>
          <a:xfrm>
            <a:off x="6450722" y="2224354"/>
            <a:ext cx="4604130" cy="3326582"/>
          </a:xfrm>
        </p:spPr>
        <p:txBody>
          <a:bodyPr>
            <a:normAutofit fontScale="92500" lnSpcReduction="20000"/>
          </a:bodyPr>
          <a:lstStyle/>
          <a:p>
            <a:pPr algn="just"/>
            <a:r>
              <a:rPr lang="fr-FR" sz="1800" dirty="0">
                <a:effectLst/>
                <a:ea typeface="Calibri" panose="020F0502020204030204" pitchFamily="34" charset="0"/>
                <a:cs typeface="Times New Roman" panose="02020603050405020304" pitchFamily="18" charset="0"/>
              </a:rPr>
              <a:t>Avant de commencer à sous-traiter une action, il faut créer le formateur en cliquant sur nouveau, entrer ses </a:t>
            </a:r>
            <a:r>
              <a:rPr lang="fr-FR" sz="1800" dirty="0">
                <a:ea typeface="Calibri" panose="020F0502020204030204" pitchFamily="34" charset="0"/>
                <a:cs typeface="Times New Roman" panose="02020603050405020304" pitchFamily="18" charset="0"/>
              </a:rPr>
              <a:t>coordonnées. </a:t>
            </a:r>
          </a:p>
          <a:p>
            <a:pPr algn="just"/>
            <a:r>
              <a:rPr lang="fr-FR" sz="1800" dirty="0">
                <a:ea typeface="Calibri" panose="020F0502020204030204" pitchFamily="34" charset="0"/>
                <a:cs typeface="Times New Roman" panose="02020603050405020304" pitchFamily="18" charset="0"/>
              </a:rPr>
              <a:t>L’adresse mail </a:t>
            </a:r>
            <a:r>
              <a:rPr lang="fr-FR" sz="1800" dirty="0">
                <a:effectLst/>
                <a:ea typeface="Calibri" panose="020F0502020204030204" pitchFamily="34" charset="0"/>
                <a:cs typeface="Times New Roman" panose="02020603050405020304" pitchFamily="18" charset="0"/>
              </a:rPr>
              <a:t>est obligatoire</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fr-FR" sz="1800" dirty="0">
                <a:ea typeface="Calibri" panose="020F0502020204030204" pitchFamily="34" charset="0"/>
                <a:cs typeface="Times New Roman" panose="02020603050405020304" pitchFamily="18" charset="0"/>
              </a:rPr>
              <a:t>L</a:t>
            </a:r>
            <a:r>
              <a:rPr lang="fr-FR" sz="1800" dirty="0">
                <a:effectLst/>
                <a:ea typeface="Calibri" panose="020F0502020204030204" pitchFamily="34" charset="0"/>
                <a:cs typeface="Times New Roman" panose="02020603050405020304" pitchFamily="18" charset="0"/>
              </a:rPr>
              <a:t>orsque celui-ci est créé, en cliquant dessus, il est possible de mettre à jour toutes les informations. </a:t>
            </a:r>
          </a:p>
          <a:p>
            <a:pPr algn="just"/>
            <a:r>
              <a:rPr lang="fr-FR" sz="1800" dirty="0">
                <a:ea typeface="Calibri" panose="020F0502020204030204" pitchFamily="34" charset="0"/>
                <a:cs typeface="Times New Roman" panose="02020603050405020304" pitchFamily="18" charset="0"/>
              </a:rPr>
              <a:t>Dans la catégorie il faut choisir « indépendant »</a:t>
            </a:r>
          </a:p>
          <a:p>
            <a:pPr algn="just"/>
            <a:r>
              <a:rPr lang="fr-FR" sz="1800" dirty="0">
                <a:ea typeface="Calibri" panose="020F0502020204030204" pitchFamily="34" charset="0"/>
                <a:cs typeface="Times New Roman" panose="02020603050405020304" pitchFamily="18" charset="0"/>
              </a:rPr>
              <a:t>Cliquer sur « enregistrer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fr-FR" dirty="0"/>
          </a:p>
        </p:txBody>
      </p:sp>
      <p:pic>
        <p:nvPicPr>
          <p:cNvPr id="9" name="Espace réservé du contenu 8">
            <a:extLst>
              <a:ext uri="{FF2B5EF4-FFF2-40B4-BE49-F238E27FC236}">
                <a16:creationId xmlns:a16="http://schemas.microsoft.com/office/drawing/2014/main" id="{C874A90A-3278-468C-A814-A802B51E96D1}"/>
              </a:ext>
            </a:extLst>
          </p:cNvPr>
          <p:cNvPicPr>
            <a:picLocks noGrp="1"/>
          </p:cNvPicPr>
          <p:nvPr>
            <p:ph sz="half" idx="1"/>
          </p:nvPr>
        </p:nvPicPr>
        <p:blipFill rotWithShape="1">
          <a:blip r:embed="rId2" cstate="print">
            <a:extLst>
              <a:ext uri="{28A0092B-C50C-407E-A947-70E740481C1C}">
                <a14:useLocalDpi xmlns:a14="http://schemas.microsoft.com/office/drawing/2010/main" val="0"/>
              </a:ext>
            </a:extLst>
          </a:blip>
          <a:srcRect l="1323" t="14501" r="55467" b="5154"/>
          <a:stretch/>
        </p:blipFill>
        <p:spPr bwMode="auto">
          <a:xfrm>
            <a:off x="308136" y="2017342"/>
            <a:ext cx="4202513" cy="3800361"/>
          </a:xfrm>
          <a:prstGeom prst="rect">
            <a:avLst/>
          </a:prstGeom>
          <a:ln>
            <a:noFill/>
          </a:ln>
          <a:extLst>
            <a:ext uri="{53640926-AAD7-44D8-BBD7-CCE9431645EC}">
              <a14:shadowObscured xmlns:a14="http://schemas.microsoft.com/office/drawing/2010/main"/>
            </a:ext>
          </a:extLst>
        </p:spPr>
      </p:pic>
      <p:sp>
        <p:nvSpPr>
          <p:cNvPr id="15" name="Ellipse 14">
            <a:extLst>
              <a:ext uri="{FF2B5EF4-FFF2-40B4-BE49-F238E27FC236}">
                <a16:creationId xmlns:a16="http://schemas.microsoft.com/office/drawing/2014/main" id="{AC950DBF-2FA6-4227-BBAB-54CF45B8C83B}"/>
              </a:ext>
            </a:extLst>
          </p:cNvPr>
          <p:cNvSpPr/>
          <p:nvPr/>
        </p:nvSpPr>
        <p:spPr>
          <a:xfrm>
            <a:off x="308136" y="3794975"/>
            <a:ext cx="1095286" cy="989268"/>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4" name="Connecteur droit avec flèche 23">
            <a:extLst>
              <a:ext uri="{FF2B5EF4-FFF2-40B4-BE49-F238E27FC236}">
                <a16:creationId xmlns:a16="http://schemas.microsoft.com/office/drawing/2014/main" id="{FDB2A50F-A90F-4051-9FB3-A168A01AA0B6}"/>
              </a:ext>
            </a:extLst>
          </p:cNvPr>
          <p:cNvCxnSpPr>
            <a:cxnSpLocks/>
          </p:cNvCxnSpPr>
          <p:nvPr/>
        </p:nvCxnSpPr>
        <p:spPr>
          <a:xfrm flipH="1">
            <a:off x="3000011" y="1731672"/>
            <a:ext cx="1776237" cy="985364"/>
          </a:xfrm>
          <a:prstGeom prst="straightConnector1">
            <a:avLst/>
          </a:prstGeom>
          <a:noFill/>
          <a:ln w="25400" cap="flat" cmpd="sng" algn="ctr">
            <a:solidFill>
              <a:srgbClr val="F79646"/>
            </a:solidFill>
            <a:prstDash val="solid"/>
            <a:tailEnd type="triangle"/>
          </a:ln>
          <a:effectLst>
            <a:outerShdw blurRad="40000" dist="20000" dir="5400000" rotWithShape="0">
              <a:srgbClr val="000000">
                <a:alpha val="38000"/>
              </a:srgbClr>
            </a:outerShdw>
          </a:effectLst>
        </p:spPr>
      </p:cxnSp>
      <p:pic>
        <p:nvPicPr>
          <p:cNvPr id="5" name="Image 4">
            <a:extLst>
              <a:ext uri="{FF2B5EF4-FFF2-40B4-BE49-F238E27FC236}">
                <a16:creationId xmlns:a16="http://schemas.microsoft.com/office/drawing/2014/main" id="{D7F69EA8-EC53-4C94-B0E2-81968316E58B}"/>
              </a:ext>
            </a:extLst>
          </p:cNvPr>
          <p:cNvPicPr>
            <a:picLocks noChangeAspect="1"/>
          </p:cNvPicPr>
          <p:nvPr/>
        </p:nvPicPr>
        <p:blipFill rotWithShape="1">
          <a:blip r:embed="rId3"/>
          <a:srcRect l="19717" t="50000" r="37989" b="24948"/>
          <a:stretch/>
        </p:blipFill>
        <p:spPr>
          <a:xfrm>
            <a:off x="1749723" y="4994909"/>
            <a:ext cx="4435400" cy="1477791"/>
          </a:xfrm>
          <a:prstGeom prst="rect">
            <a:avLst/>
          </a:prstGeom>
          <a:ln w="38100">
            <a:solidFill>
              <a:schemeClr val="accent2"/>
            </a:solidFill>
          </a:ln>
        </p:spPr>
      </p:pic>
      <p:sp>
        <p:nvSpPr>
          <p:cNvPr id="10" name="Ellipse 9">
            <a:extLst>
              <a:ext uri="{FF2B5EF4-FFF2-40B4-BE49-F238E27FC236}">
                <a16:creationId xmlns:a16="http://schemas.microsoft.com/office/drawing/2014/main" id="{16EBEE11-EC2C-471F-9100-16D9BF4C8437}"/>
              </a:ext>
            </a:extLst>
          </p:cNvPr>
          <p:cNvSpPr/>
          <p:nvPr/>
        </p:nvSpPr>
        <p:spPr>
          <a:xfrm>
            <a:off x="2731141" y="5239170"/>
            <a:ext cx="1095286" cy="989268"/>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067231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a:extLst>
              <a:ext uri="{FF2B5EF4-FFF2-40B4-BE49-F238E27FC236}">
                <a16:creationId xmlns:a16="http://schemas.microsoft.com/office/drawing/2014/main" id="{C705C64E-AF28-4D62-A44A-1628D8A19DE3}"/>
              </a:ext>
            </a:extLst>
          </p:cNvPr>
          <p:cNvPicPr>
            <a:picLocks noGrp="1" noChangeAspect="1"/>
          </p:cNvPicPr>
          <p:nvPr>
            <p:ph sz="half" idx="1"/>
          </p:nvPr>
        </p:nvPicPr>
        <p:blipFill>
          <a:blip r:embed="rId2"/>
          <a:stretch>
            <a:fillRect/>
          </a:stretch>
        </p:blipFill>
        <p:spPr>
          <a:xfrm>
            <a:off x="1178312" y="2015549"/>
            <a:ext cx="4558896" cy="3441519"/>
          </a:xfrm>
          <a:prstGeom prst="rect">
            <a:avLst/>
          </a:prstGeom>
        </p:spPr>
      </p:pic>
      <p:sp>
        <p:nvSpPr>
          <p:cNvPr id="2" name="Titre 1">
            <a:extLst>
              <a:ext uri="{FF2B5EF4-FFF2-40B4-BE49-F238E27FC236}">
                <a16:creationId xmlns:a16="http://schemas.microsoft.com/office/drawing/2014/main" id="{7F1FA572-FE3C-4E7E-AD72-0C836E734D35}"/>
              </a:ext>
            </a:extLst>
          </p:cNvPr>
          <p:cNvSpPr>
            <a:spLocks noGrp="1"/>
          </p:cNvSpPr>
          <p:nvPr>
            <p:ph type="title"/>
          </p:nvPr>
        </p:nvSpPr>
        <p:spPr/>
        <p:txBody>
          <a:bodyPr/>
          <a:lstStyle/>
          <a:p>
            <a:r>
              <a:rPr lang="fr-FR" dirty="0"/>
              <a:t>Onglet « Formateurs »</a:t>
            </a:r>
          </a:p>
        </p:txBody>
      </p:sp>
      <p:sp>
        <p:nvSpPr>
          <p:cNvPr id="4" name="Espace réservé du contenu 3">
            <a:extLst>
              <a:ext uri="{FF2B5EF4-FFF2-40B4-BE49-F238E27FC236}">
                <a16:creationId xmlns:a16="http://schemas.microsoft.com/office/drawing/2014/main" id="{6DB744C8-9196-4FE0-A36A-A193E6D6786C}"/>
              </a:ext>
            </a:extLst>
          </p:cNvPr>
          <p:cNvSpPr>
            <a:spLocks noGrp="1"/>
          </p:cNvSpPr>
          <p:nvPr>
            <p:ph sz="half" idx="2"/>
          </p:nvPr>
        </p:nvSpPr>
        <p:spPr>
          <a:xfrm>
            <a:off x="6454794" y="2015549"/>
            <a:ext cx="5303098" cy="3372050"/>
          </a:xfrm>
        </p:spPr>
        <p:txBody>
          <a:bodyPr>
            <a:normAutofit/>
          </a:bodyPr>
          <a:lstStyle/>
          <a:p>
            <a:r>
              <a:rPr lang="fr-FR" sz="1800" dirty="0">
                <a:effectLst/>
                <a:ea typeface="Calibri" panose="020F0502020204030204" pitchFamily="34" charset="0"/>
                <a:cs typeface="Times New Roman" panose="02020603050405020304" pitchFamily="18" charset="0"/>
              </a:rPr>
              <a:t>Cliquer sur le nom du formateur</a:t>
            </a:r>
          </a:p>
          <a:p>
            <a:r>
              <a:rPr lang="fr-FR" sz="1800" dirty="0">
                <a:effectLst/>
                <a:ea typeface="Calibri" panose="020F0502020204030204" pitchFamily="34" charset="0"/>
                <a:cs typeface="Times New Roman" panose="02020603050405020304" pitchFamily="18" charset="0"/>
              </a:rPr>
              <a:t>Ajouter </a:t>
            </a:r>
            <a:r>
              <a:rPr lang="fr-FR" sz="1800" dirty="0">
                <a:ea typeface="Calibri" panose="020F0502020204030204" pitchFamily="34" charset="0"/>
                <a:cs typeface="Times New Roman" panose="02020603050405020304" pitchFamily="18" charset="0"/>
              </a:rPr>
              <a:t>son</a:t>
            </a:r>
            <a:r>
              <a:rPr lang="fr-FR" sz="1800" dirty="0">
                <a:effectLst/>
                <a:ea typeface="Calibri" panose="020F0502020204030204" pitchFamily="34" charset="0"/>
                <a:cs typeface="Times New Roman" panose="02020603050405020304" pitchFamily="18" charset="0"/>
              </a:rPr>
              <a:t> CV à jour : précisant son expertise sur le sujet sous-traité</a:t>
            </a:r>
          </a:p>
          <a:p>
            <a:r>
              <a:rPr lang="fr-FR" sz="1800" dirty="0">
                <a:ea typeface="Calibri" panose="020F0502020204030204" pitchFamily="34" charset="0"/>
                <a:cs typeface="Times New Roman" panose="02020603050405020304" pitchFamily="18" charset="0"/>
              </a:rPr>
              <a:t>Ajouter ses diplômes attestant de ses compétences sur le sujet sous-traité</a:t>
            </a:r>
          </a:p>
          <a:p>
            <a:pPr lvl="1"/>
            <a:r>
              <a:rPr lang="fr-FR" sz="1600" b="1" dirty="0">
                <a:effectLst/>
                <a:latin typeface="Calibri" panose="020F0502020204030204" pitchFamily="34" charset="0"/>
                <a:ea typeface="Calibri" panose="020F0502020204030204" pitchFamily="34" charset="0"/>
                <a:cs typeface="Times New Roman" panose="02020603050405020304" pitchFamily="18" charset="0"/>
              </a:rPr>
              <a:t>Télécharger une attestation -&gt; éléments de preuve pour Qualiopi</a:t>
            </a:r>
            <a:endParaRPr lang="fr-FR" sz="1600" b="1"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300"/>
              </a:spcAft>
            </a:pPr>
            <a:r>
              <a:rPr lang="fr-FR" sz="1800" dirty="0">
                <a:ea typeface="Calibri" panose="020F0502020204030204" pitchFamily="34" charset="0"/>
                <a:cs typeface="Times New Roman" panose="02020603050405020304" pitchFamily="18" charset="0"/>
              </a:rPr>
              <a:t>Cliquer sur « enregistrer  »</a:t>
            </a:r>
            <a:endParaRPr lang="fr-FR" sz="1600" dirty="0">
              <a:effectLst/>
              <a:ea typeface="Calibri" panose="020F0502020204030204" pitchFamily="34" charset="0"/>
              <a:cs typeface="Times New Roman" panose="02020603050405020304" pitchFamily="18" charset="0"/>
            </a:endParaRPr>
          </a:p>
        </p:txBody>
      </p:sp>
      <p:sp>
        <p:nvSpPr>
          <p:cNvPr id="15" name="Ellipse 14">
            <a:extLst>
              <a:ext uri="{FF2B5EF4-FFF2-40B4-BE49-F238E27FC236}">
                <a16:creationId xmlns:a16="http://schemas.microsoft.com/office/drawing/2014/main" id="{AC950DBF-2FA6-4227-BBAB-54CF45B8C83B}"/>
              </a:ext>
            </a:extLst>
          </p:cNvPr>
          <p:cNvSpPr/>
          <p:nvPr/>
        </p:nvSpPr>
        <p:spPr>
          <a:xfrm>
            <a:off x="2138011" y="4487159"/>
            <a:ext cx="3486076" cy="433634"/>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4" name="Connecteur droit avec flèche 23">
            <a:extLst>
              <a:ext uri="{FF2B5EF4-FFF2-40B4-BE49-F238E27FC236}">
                <a16:creationId xmlns:a16="http://schemas.microsoft.com/office/drawing/2014/main" id="{FDB2A50F-A90F-4051-9FB3-A168A01AA0B6}"/>
              </a:ext>
            </a:extLst>
          </p:cNvPr>
          <p:cNvCxnSpPr>
            <a:cxnSpLocks/>
          </p:cNvCxnSpPr>
          <p:nvPr/>
        </p:nvCxnSpPr>
        <p:spPr>
          <a:xfrm flipH="1">
            <a:off x="3881049" y="2664925"/>
            <a:ext cx="1776237" cy="985364"/>
          </a:xfrm>
          <a:prstGeom prst="straightConnector1">
            <a:avLst/>
          </a:prstGeom>
          <a:noFill/>
          <a:ln w="25400" cap="flat" cmpd="sng" algn="ctr">
            <a:solidFill>
              <a:srgbClr val="F79646"/>
            </a:solidFill>
            <a:prstDash val="solid"/>
            <a:tailEnd type="triangle"/>
          </a:ln>
          <a:effectLst>
            <a:outerShdw blurRad="40000" dist="20000" dir="5400000" rotWithShape="0">
              <a:srgbClr val="000000">
                <a:alpha val="38000"/>
              </a:srgbClr>
            </a:outerShdw>
          </a:effectLst>
        </p:spPr>
      </p:cxnSp>
      <p:pic>
        <p:nvPicPr>
          <p:cNvPr id="18" name="Image 17">
            <a:extLst>
              <a:ext uri="{FF2B5EF4-FFF2-40B4-BE49-F238E27FC236}">
                <a16:creationId xmlns:a16="http://schemas.microsoft.com/office/drawing/2014/main" id="{94DF6945-BB92-4502-AE24-96A409833795}"/>
              </a:ext>
            </a:extLst>
          </p:cNvPr>
          <p:cNvPicPr>
            <a:picLocks noChangeAspect="1"/>
          </p:cNvPicPr>
          <p:nvPr/>
        </p:nvPicPr>
        <p:blipFill>
          <a:blip r:embed="rId3"/>
          <a:stretch>
            <a:fillRect/>
          </a:stretch>
        </p:blipFill>
        <p:spPr>
          <a:xfrm>
            <a:off x="9279489" y="135289"/>
            <a:ext cx="2755631" cy="1579001"/>
          </a:xfrm>
          <a:prstGeom prst="rect">
            <a:avLst/>
          </a:prstGeom>
        </p:spPr>
      </p:pic>
    </p:spTree>
    <p:extLst>
      <p:ext uri="{BB962C8B-B14F-4D97-AF65-F5344CB8AC3E}">
        <p14:creationId xmlns:p14="http://schemas.microsoft.com/office/powerpoint/2010/main" val="31077941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CB857AB8-79B5-4A56-91A8-0BB219315628}"/>
              </a:ext>
            </a:extLst>
          </p:cNvPr>
          <p:cNvPicPr>
            <a:picLocks noChangeAspect="1"/>
          </p:cNvPicPr>
          <p:nvPr/>
        </p:nvPicPr>
        <p:blipFill rotWithShape="1">
          <a:blip r:embed="rId2"/>
          <a:srcRect l="15000" t="13333" r="48582" b="13402"/>
          <a:stretch/>
        </p:blipFill>
        <p:spPr>
          <a:xfrm>
            <a:off x="1073375" y="1991717"/>
            <a:ext cx="3544477" cy="4011055"/>
          </a:xfrm>
          <a:prstGeom prst="rect">
            <a:avLst/>
          </a:prstGeom>
        </p:spPr>
      </p:pic>
      <p:sp>
        <p:nvSpPr>
          <p:cNvPr id="2" name="Titre 1">
            <a:extLst>
              <a:ext uri="{FF2B5EF4-FFF2-40B4-BE49-F238E27FC236}">
                <a16:creationId xmlns:a16="http://schemas.microsoft.com/office/drawing/2014/main" id="{7F1FA572-FE3C-4E7E-AD72-0C836E734D35}"/>
              </a:ext>
            </a:extLst>
          </p:cNvPr>
          <p:cNvSpPr>
            <a:spLocks noGrp="1"/>
          </p:cNvSpPr>
          <p:nvPr>
            <p:ph type="title"/>
          </p:nvPr>
        </p:nvSpPr>
        <p:spPr/>
        <p:txBody>
          <a:bodyPr/>
          <a:lstStyle/>
          <a:p>
            <a:r>
              <a:rPr lang="fr-FR" dirty="0"/>
              <a:t>Onglet « Sessions – Session »</a:t>
            </a:r>
            <a:br>
              <a:rPr lang="fr-FR" dirty="0"/>
            </a:br>
            <a:r>
              <a:rPr lang="fr-FR" sz="2400" dirty="0"/>
              <a:t>pour les </a:t>
            </a:r>
            <a:r>
              <a:rPr lang="fr-FR" sz="2400" u="sng" dirty="0"/>
              <a:t>sessions inter et intra</a:t>
            </a:r>
            <a:r>
              <a:rPr lang="fr-FR" sz="2400" dirty="0"/>
              <a:t> </a:t>
            </a:r>
          </a:p>
        </p:txBody>
      </p:sp>
      <p:sp>
        <p:nvSpPr>
          <p:cNvPr id="4" name="Espace réservé du contenu 3">
            <a:extLst>
              <a:ext uri="{FF2B5EF4-FFF2-40B4-BE49-F238E27FC236}">
                <a16:creationId xmlns:a16="http://schemas.microsoft.com/office/drawing/2014/main" id="{6DB744C8-9196-4FE0-A36A-A193E6D6786C}"/>
              </a:ext>
            </a:extLst>
          </p:cNvPr>
          <p:cNvSpPr>
            <a:spLocks noGrp="1"/>
          </p:cNvSpPr>
          <p:nvPr>
            <p:ph sz="half" idx="2"/>
          </p:nvPr>
        </p:nvSpPr>
        <p:spPr>
          <a:xfrm>
            <a:off x="6096000" y="2746882"/>
            <a:ext cx="5865341" cy="2202452"/>
          </a:xfrm>
        </p:spPr>
        <p:txBody>
          <a:bodyPr>
            <a:normAutofit/>
          </a:bodyPr>
          <a:lstStyle/>
          <a:p>
            <a:r>
              <a:rPr lang="fr-FR" dirty="0"/>
              <a:t>Créer la session normalement.</a:t>
            </a:r>
          </a:p>
          <a:p>
            <a:r>
              <a:rPr lang="fr-FR" dirty="0"/>
              <a:t>A travers cet onglet, il est donc possible d’éditer et d’envoyer la convention de sous-traitance et les documents nécessaires à la session de formation. </a:t>
            </a:r>
          </a:p>
        </p:txBody>
      </p:sp>
      <p:sp>
        <p:nvSpPr>
          <p:cNvPr id="11" name="Ellipse 10">
            <a:extLst>
              <a:ext uri="{FF2B5EF4-FFF2-40B4-BE49-F238E27FC236}">
                <a16:creationId xmlns:a16="http://schemas.microsoft.com/office/drawing/2014/main" id="{629AFDB4-FA3C-4982-A233-033969E19700}"/>
              </a:ext>
            </a:extLst>
          </p:cNvPr>
          <p:cNvSpPr/>
          <p:nvPr/>
        </p:nvSpPr>
        <p:spPr>
          <a:xfrm>
            <a:off x="1073375" y="1864194"/>
            <a:ext cx="681284" cy="570087"/>
          </a:xfrm>
          <a:prstGeom prst="ellipse">
            <a:avLst/>
          </a:prstGeom>
          <a:noFill/>
          <a:ln w="38100">
            <a:solidFill>
              <a:schemeClr val="accent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3" name="Ellipse 12">
            <a:extLst>
              <a:ext uri="{FF2B5EF4-FFF2-40B4-BE49-F238E27FC236}">
                <a16:creationId xmlns:a16="http://schemas.microsoft.com/office/drawing/2014/main" id="{53BE6112-2E05-478D-BA8A-02FF906C2F5F}"/>
              </a:ext>
            </a:extLst>
          </p:cNvPr>
          <p:cNvSpPr/>
          <p:nvPr/>
        </p:nvSpPr>
        <p:spPr>
          <a:xfrm>
            <a:off x="2224726" y="5070053"/>
            <a:ext cx="1828800" cy="932719"/>
          </a:xfrm>
          <a:prstGeom prst="ellipse">
            <a:avLst/>
          </a:prstGeom>
          <a:noFill/>
          <a:ln w="38100">
            <a:solidFill>
              <a:srgbClr val="FFC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cxnSp>
        <p:nvCxnSpPr>
          <p:cNvPr id="14" name="Connecteur droit avec flèche 13">
            <a:extLst>
              <a:ext uri="{FF2B5EF4-FFF2-40B4-BE49-F238E27FC236}">
                <a16:creationId xmlns:a16="http://schemas.microsoft.com/office/drawing/2014/main" id="{493FD2BC-C024-465A-AE43-1CDD2B95CBDF}"/>
              </a:ext>
            </a:extLst>
          </p:cNvPr>
          <p:cNvCxnSpPr>
            <a:cxnSpLocks/>
          </p:cNvCxnSpPr>
          <p:nvPr/>
        </p:nvCxnSpPr>
        <p:spPr>
          <a:xfrm flipH="1">
            <a:off x="3862196" y="4084689"/>
            <a:ext cx="1776237" cy="985364"/>
          </a:xfrm>
          <a:prstGeom prst="straightConnector1">
            <a:avLst/>
          </a:prstGeom>
          <a:noFill/>
          <a:ln w="25400" cap="flat" cmpd="sng" algn="ctr">
            <a:solidFill>
              <a:srgbClr val="F79646"/>
            </a:solidFill>
            <a:prstDash val="solid"/>
            <a:tailEnd type="triangle"/>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5331637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926FE6-FCDF-49CF-88DF-0133116E04F7}"/>
              </a:ext>
            </a:extLst>
          </p:cNvPr>
          <p:cNvSpPr>
            <a:spLocks noGrp="1"/>
          </p:cNvSpPr>
          <p:nvPr>
            <p:ph type="title"/>
          </p:nvPr>
        </p:nvSpPr>
        <p:spPr/>
        <p:txBody>
          <a:bodyPr/>
          <a:lstStyle/>
          <a:p>
            <a:r>
              <a:rPr lang="fr-FR" dirty="0"/>
              <a:t>Organisation de la session 	</a:t>
            </a:r>
          </a:p>
        </p:txBody>
      </p:sp>
      <p:sp>
        <p:nvSpPr>
          <p:cNvPr id="3" name="Espace réservé du contenu 2">
            <a:extLst>
              <a:ext uri="{FF2B5EF4-FFF2-40B4-BE49-F238E27FC236}">
                <a16:creationId xmlns:a16="http://schemas.microsoft.com/office/drawing/2014/main" id="{706B3175-26C0-465F-906E-970DE62F3009}"/>
              </a:ext>
            </a:extLst>
          </p:cNvPr>
          <p:cNvSpPr>
            <a:spLocks noGrp="1"/>
          </p:cNvSpPr>
          <p:nvPr>
            <p:ph idx="1"/>
          </p:nvPr>
        </p:nvSpPr>
        <p:spPr>
          <a:xfrm>
            <a:off x="1534696" y="2864169"/>
            <a:ext cx="9023325" cy="1129661"/>
          </a:xfrm>
        </p:spPr>
        <p:txBody>
          <a:bodyPr>
            <a:normAutofit/>
          </a:bodyPr>
          <a:lstStyle/>
          <a:p>
            <a:r>
              <a:rPr lang="fr-FR" sz="2400" dirty="0"/>
              <a:t>Pour la suite de l’organisation administrative de la session, utiliser le logiciel comme d’habitude.</a:t>
            </a:r>
          </a:p>
        </p:txBody>
      </p:sp>
    </p:spTree>
    <p:extLst>
      <p:ext uri="{BB962C8B-B14F-4D97-AF65-F5344CB8AC3E}">
        <p14:creationId xmlns:p14="http://schemas.microsoft.com/office/powerpoint/2010/main" val="1610157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213EBB-8DDC-4A14-ACDA-6E086227C727}"/>
              </a:ext>
            </a:extLst>
          </p:cNvPr>
          <p:cNvSpPr>
            <a:spLocks noGrp="1"/>
          </p:cNvSpPr>
          <p:nvPr>
            <p:ph type="title"/>
          </p:nvPr>
        </p:nvSpPr>
        <p:spPr>
          <a:xfrm>
            <a:off x="1534696" y="860233"/>
            <a:ext cx="9520158" cy="1049235"/>
          </a:xfrm>
        </p:spPr>
        <p:txBody>
          <a:bodyPr/>
          <a:lstStyle/>
          <a:p>
            <a:r>
              <a:rPr lang="fr-FR" dirty="0" err="1"/>
              <a:t>Formadmin</a:t>
            </a:r>
            <a:r>
              <a:rPr lang="fr-FR" dirty="0"/>
              <a:t> kesako ?</a:t>
            </a:r>
          </a:p>
        </p:txBody>
      </p:sp>
      <p:sp>
        <p:nvSpPr>
          <p:cNvPr id="3" name="Espace réservé du contenu 2">
            <a:extLst>
              <a:ext uri="{FF2B5EF4-FFF2-40B4-BE49-F238E27FC236}">
                <a16:creationId xmlns:a16="http://schemas.microsoft.com/office/drawing/2014/main" id="{BB317E92-1F6D-4ADB-8A40-7DAA4C3EF51B}"/>
              </a:ext>
            </a:extLst>
          </p:cNvPr>
          <p:cNvSpPr>
            <a:spLocks noGrp="1"/>
          </p:cNvSpPr>
          <p:nvPr>
            <p:ph idx="1"/>
          </p:nvPr>
        </p:nvSpPr>
        <p:spPr>
          <a:xfrm>
            <a:off x="664345" y="2303141"/>
            <a:ext cx="10863310" cy="3340278"/>
          </a:xfrm>
        </p:spPr>
        <p:txBody>
          <a:bodyPr>
            <a:normAutofit/>
          </a:bodyPr>
          <a:lstStyle/>
          <a:p>
            <a:pPr algn="just"/>
            <a:r>
              <a:rPr lang="fr-FR" dirty="0"/>
              <a:t>L’administrateur peut accéder à tous les comptes, mais chaque utilisateur a son propre espace et ses propres données.</a:t>
            </a:r>
          </a:p>
          <a:p>
            <a:pPr algn="just"/>
            <a:r>
              <a:rPr lang="fr-FR" dirty="0"/>
              <a:t>Toutes les informations contenues dans le logiciel sont </a:t>
            </a:r>
            <a:r>
              <a:rPr lang="fr-FR" b="1" dirty="0"/>
              <a:t>confidentielles</a:t>
            </a:r>
            <a:r>
              <a:rPr lang="fr-FR" dirty="0"/>
              <a:t> au même titre que les informations contenues dans le Winscop. </a:t>
            </a:r>
          </a:p>
          <a:p>
            <a:pPr algn="just"/>
            <a:r>
              <a:rPr lang="fr-FR" dirty="0"/>
              <a:t>C’est-à-dire qu’elles peuvent être communiquées en cas de contrôle notamment pour la </a:t>
            </a:r>
            <a:r>
              <a:rPr lang="fr-FR" b="1" dirty="0"/>
              <a:t>certification Qualiopi. </a:t>
            </a:r>
          </a:p>
          <a:p>
            <a:pPr algn="just"/>
            <a:r>
              <a:rPr lang="fr-FR" dirty="0"/>
              <a:t>Toute la </a:t>
            </a:r>
            <a:r>
              <a:rPr lang="fr-FR" b="1" dirty="0"/>
              <a:t>partie financière </a:t>
            </a:r>
            <a:r>
              <a:rPr lang="fr-FR" dirty="0"/>
              <a:t>(devis/factures) reste dans le </a:t>
            </a:r>
            <a:r>
              <a:rPr lang="fr-FR" b="1" dirty="0"/>
              <a:t>logiciel </a:t>
            </a:r>
            <a:r>
              <a:rPr lang="fr-FR" b="1" dirty="0" err="1"/>
              <a:t>winscop</a:t>
            </a:r>
            <a:r>
              <a:rPr lang="fr-FR" b="1" dirty="0"/>
              <a:t> </a:t>
            </a:r>
            <a:r>
              <a:rPr lang="fr-FR" dirty="0"/>
              <a:t>(</a:t>
            </a:r>
            <a:r>
              <a:rPr lang="fr-FR" dirty="0" err="1"/>
              <a:t>endi</a:t>
            </a:r>
            <a:r>
              <a:rPr lang="fr-FR" dirty="0"/>
              <a:t> fin 2021)</a:t>
            </a:r>
          </a:p>
        </p:txBody>
      </p:sp>
    </p:spTree>
    <p:extLst>
      <p:ext uri="{BB962C8B-B14F-4D97-AF65-F5344CB8AC3E}">
        <p14:creationId xmlns:p14="http://schemas.microsoft.com/office/powerpoint/2010/main" val="2461308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1FA572-FE3C-4E7E-AD72-0C836E734D35}"/>
              </a:ext>
            </a:extLst>
          </p:cNvPr>
          <p:cNvSpPr>
            <a:spLocks noGrp="1"/>
          </p:cNvSpPr>
          <p:nvPr>
            <p:ph type="title"/>
          </p:nvPr>
        </p:nvSpPr>
        <p:spPr/>
        <p:txBody>
          <a:bodyPr/>
          <a:lstStyle/>
          <a:p>
            <a:r>
              <a:rPr lang="fr-FR" dirty="0"/>
              <a:t>Accès au logiciel</a:t>
            </a:r>
          </a:p>
        </p:txBody>
      </p:sp>
      <p:sp>
        <p:nvSpPr>
          <p:cNvPr id="3" name="Espace réservé du contenu 2">
            <a:extLst>
              <a:ext uri="{FF2B5EF4-FFF2-40B4-BE49-F238E27FC236}">
                <a16:creationId xmlns:a16="http://schemas.microsoft.com/office/drawing/2014/main" id="{7D97D307-C741-4930-AB40-08E8B984B7E3}"/>
              </a:ext>
            </a:extLst>
          </p:cNvPr>
          <p:cNvSpPr>
            <a:spLocks noGrp="1"/>
          </p:cNvSpPr>
          <p:nvPr>
            <p:ph idx="1"/>
          </p:nvPr>
        </p:nvSpPr>
        <p:spPr>
          <a:xfrm>
            <a:off x="1534696" y="2430512"/>
            <a:ext cx="9520158" cy="2443146"/>
          </a:xfrm>
        </p:spPr>
        <p:txBody>
          <a:bodyPr/>
          <a:lstStyle/>
          <a:p>
            <a:pPr algn="just"/>
            <a:r>
              <a:rPr lang="fr-FR" dirty="0"/>
              <a:t>L’accès au logiciel se fait en ligne via ce lien : </a:t>
            </a:r>
          </a:p>
          <a:p>
            <a:pPr lvl="1" algn="just"/>
            <a:r>
              <a:rPr lang="fr-FR" dirty="0">
                <a:hlinkClick r:id="rId2"/>
              </a:rPr>
              <a:t>https://odyssee-creation.formadmin.fr/admin/login.html</a:t>
            </a:r>
            <a:endParaRPr lang="fr-FR" dirty="0"/>
          </a:p>
          <a:p>
            <a:pPr algn="just"/>
            <a:r>
              <a:rPr lang="fr-FR" dirty="0">
                <a:effectLst/>
                <a:ea typeface="Calibri" panose="020F0502020204030204" pitchFamily="34" charset="0"/>
                <a:cs typeface="Times New Roman" panose="02020603050405020304" pitchFamily="18" charset="0"/>
              </a:rPr>
              <a:t>Pour y accéder demander la création d’un espace au </a:t>
            </a:r>
            <a:r>
              <a:rPr lang="fr-FR" dirty="0" err="1">
                <a:effectLst/>
                <a:ea typeface="Calibri" panose="020F0502020204030204" pitchFamily="34" charset="0"/>
                <a:cs typeface="Times New Roman" panose="02020603050405020304" pitchFamily="18" charset="0"/>
              </a:rPr>
              <a:t>coordinateur.trice</a:t>
            </a:r>
            <a:r>
              <a:rPr lang="fr-FR" dirty="0">
                <a:effectLst/>
                <a:ea typeface="Calibri" panose="020F0502020204030204" pitchFamily="34" charset="0"/>
                <a:cs typeface="Times New Roman" panose="02020603050405020304" pitchFamily="18" charset="0"/>
              </a:rPr>
              <a:t> pédagogique. </a:t>
            </a:r>
          </a:p>
          <a:p>
            <a:pPr algn="just"/>
            <a:r>
              <a:rPr lang="fr-FR" dirty="0">
                <a:effectLst/>
                <a:ea typeface="Calibri" panose="020F0502020204030204" pitchFamily="34" charset="0"/>
                <a:cs typeface="Times New Roman" panose="02020603050405020304" pitchFamily="18" charset="0"/>
              </a:rPr>
              <a:t>Par défaut, l’accès est l’email du formateur et le mot de passe : o10c</a:t>
            </a:r>
          </a:p>
          <a:p>
            <a:endParaRPr lang="fr-FR" dirty="0"/>
          </a:p>
        </p:txBody>
      </p:sp>
    </p:spTree>
    <p:extLst>
      <p:ext uri="{BB962C8B-B14F-4D97-AF65-F5344CB8AC3E}">
        <p14:creationId xmlns:p14="http://schemas.microsoft.com/office/powerpoint/2010/main" val="2559377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1FA572-FE3C-4E7E-AD72-0C836E734D35}"/>
              </a:ext>
            </a:extLst>
          </p:cNvPr>
          <p:cNvSpPr>
            <a:spLocks noGrp="1"/>
          </p:cNvSpPr>
          <p:nvPr>
            <p:ph type="title"/>
          </p:nvPr>
        </p:nvSpPr>
        <p:spPr/>
        <p:txBody>
          <a:bodyPr/>
          <a:lstStyle/>
          <a:p>
            <a:r>
              <a:rPr lang="fr-FR" dirty="0"/>
              <a:t>Paramétrage du profil</a:t>
            </a:r>
          </a:p>
        </p:txBody>
      </p:sp>
      <p:pic>
        <p:nvPicPr>
          <p:cNvPr id="8" name="Espace réservé du contenu 7">
            <a:extLst>
              <a:ext uri="{FF2B5EF4-FFF2-40B4-BE49-F238E27FC236}">
                <a16:creationId xmlns:a16="http://schemas.microsoft.com/office/drawing/2014/main" id="{3E6CDF98-CE27-4853-8DEB-F18B3A0886F8}"/>
              </a:ext>
            </a:extLst>
          </p:cNvPr>
          <p:cNvPicPr>
            <a:picLocks noGrp="1" noChangeAspect="1"/>
          </p:cNvPicPr>
          <p:nvPr>
            <p:ph sz="half" idx="1"/>
          </p:nvPr>
        </p:nvPicPr>
        <p:blipFill>
          <a:blip r:embed="rId2"/>
          <a:stretch>
            <a:fillRect/>
          </a:stretch>
        </p:blipFill>
        <p:spPr>
          <a:xfrm>
            <a:off x="410494" y="2168165"/>
            <a:ext cx="5505663" cy="2507530"/>
          </a:xfrm>
          <a:prstGeom prst="rect">
            <a:avLst/>
          </a:prstGeom>
        </p:spPr>
      </p:pic>
      <p:sp>
        <p:nvSpPr>
          <p:cNvPr id="4" name="Espace réservé du contenu 3">
            <a:extLst>
              <a:ext uri="{FF2B5EF4-FFF2-40B4-BE49-F238E27FC236}">
                <a16:creationId xmlns:a16="http://schemas.microsoft.com/office/drawing/2014/main" id="{6DB744C8-9196-4FE0-A36A-A193E6D6786C}"/>
              </a:ext>
            </a:extLst>
          </p:cNvPr>
          <p:cNvSpPr>
            <a:spLocks noGrp="1"/>
          </p:cNvSpPr>
          <p:nvPr>
            <p:ph sz="half" idx="2"/>
          </p:nvPr>
        </p:nvSpPr>
        <p:spPr/>
        <p:txBody>
          <a:bodyPr>
            <a:normAutofit fontScale="92500" lnSpcReduction="10000"/>
          </a:bodyPr>
          <a:lstStyle/>
          <a:p>
            <a:r>
              <a:rPr lang="fr-FR" sz="1800" dirty="0">
                <a:effectLst/>
                <a:ea typeface="Calibri" panose="020F0502020204030204" pitchFamily="34" charset="0"/>
                <a:cs typeface="Times New Roman" panose="02020603050405020304" pitchFamily="18" charset="0"/>
              </a:rPr>
              <a:t>En haut à droite de l’écran, on retrouve l’outil de paramétrage du profil de l’utilisateur</a:t>
            </a:r>
          </a:p>
          <a:p>
            <a:pPr algn="just">
              <a:spcAft>
                <a:spcPts val="300"/>
              </a:spcAft>
            </a:pPr>
            <a:r>
              <a:rPr lang="fr-FR" sz="1800" dirty="0">
                <a:ea typeface="Calibri" panose="020F0502020204030204" pitchFamily="34" charset="0"/>
                <a:cs typeface="Times New Roman" panose="02020603050405020304" pitchFamily="18" charset="0"/>
              </a:rPr>
              <a:t>E</a:t>
            </a:r>
            <a:r>
              <a:rPr lang="fr-FR" sz="1800" dirty="0">
                <a:effectLst/>
                <a:ea typeface="Calibri" panose="020F0502020204030204" pitchFamily="34" charset="0"/>
                <a:cs typeface="Times New Roman" panose="02020603050405020304" pitchFamily="18" charset="0"/>
              </a:rPr>
              <a:t>nregistrer les coordonnées de </a:t>
            </a:r>
            <a:r>
              <a:rPr lang="fr-FR" sz="1800" b="1" dirty="0">
                <a:ea typeface="Calibri" panose="020F0502020204030204" pitchFamily="34" charset="0"/>
                <a:cs typeface="Times New Roman" panose="02020603050405020304" pitchFamily="18" charset="0"/>
              </a:rPr>
              <a:t>votre </a:t>
            </a:r>
            <a:r>
              <a:rPr lang="fr-FR" sz="1800" dirty="0">
                <a:effectLst/>
                <a:ea typeface="Calibri" panose="020F0502020204030204" pitchFamily="34" charset="0"/>
                <a:cs typeface="Times New Roman" panose="02020603050405020304" pitchFamily="18" charset="0"/>
              </a:rPr>
              <a:t>organisme </a:t>
            </a:r>
            <a:r>
              <a:rPr lang="fr-FR" sz="1800" dirty="0">
                <a:ea typeface="Calibri" panose="020F0502020204030204" pitchFamily="34" charset="0"/>
                <a:cs typeface="Times New Roman" panose="02020603050405020304" pitchFamily="18" charset="0"/>
              </a:rPr>
              <a:t>de </a:t>
            </a:r>
            <a:r>
              <a:rPr lang="fr-FR" sz="1800" dirty="0">
                <a:effectLst/>
                <a:ea typeface="Calibri" panose="020F0502020204030204" pitchFamily="34" charset="0"/>
                <a:cs typeface="Times New Roman" panose="02020603050405020304" pitchFamily="18" charset="0"/>
              </a:rPr>
              <a:t>formation. </a:t>
            </a:r>
          </a:p>
          <a:p>
            <a:pPr algn="just">
              <a:spcAft>
                <a:spcPts val="300"/>
              </a:spcAft>
            </a:pPr>
            <a:r>
              <a:rPr lang="fr-FR" sz="1800" dirty="0">
                <a:effectLst/>
                <a:ea typeface="Calibri" panose="020F0502020204030204" pitchFamily="34" charset="0"/>
                <a:cs typeface="Times New Roman" panose="02020603050405020304" pitchFamily="18" charset="0"/>
              </a:rPr>
              <a:t> Les informations d’Odyssée sont préremplies. </a:t>
            </a:r>
          </a:p>
          <a:p>
            <a:pPr algn="just">
              <a:spcAft>
                <a:spcPts val="300"/>
              </a:spcAft>
            </a:pPr>
            <a:r>
              <a:rPr lang="fr-FR" sz="1800" dirty="0">
                <a:effectLst/>
                <a:ea typeface="Calibri" panose="020F0502020204030204" pitchFamily="34" charset="0"/>
                <a:cs typeface="Times New Roman" panose="02020603050405020304" pitchFamily="18" charset="0"/>
              </a:rPr>
              <a:t>L’adresse mail est obligatoire. </a:t>
            </a:r>
          </a:p>
          <a:p>
            <a:pPr algn="just">
              <a:spcAft>
                <a:spcPts val="300"/>
              </a:spcAft>
            </a:pPr>
            <a:r>
              <a:rPr lang="fr-FR" sz="1800" dirty="0">
                <a:ea typeface="Calibri" panose="020F0502020204030204" pitchFamily="34" charset="0"/>
                <a:cs typeface="Times New Roman" panose="02020603050405020304" pitchFamily="18" charset="0"/>
              </a:rPr>
              <a:t>Cliquer sur « enregistrer »</a:t>
            </a:r>
            <a:endParaRPr lang="fr-FR" sz="1800" dirty="0">
              <a:effectLst/>
              <a:ea typeface="Calibri" panose="020F0502020204030204" pitchFamily="34" charset="0"/>
              <a:cs typeface="Times New Roman" panose="02020603050405020304" pitchFamily="18" charset="0"/>
            </a:endParaRPr>
          </a:p>
          <a:p>
            <a:endParaRPr lang="fr-FR" dirty="0"/>
          </a:p>
        </p:txBody>
      </p:sp>
      <p:sp>
        <p:nvSpPr>
          <p:cNvPr id="15" name="Ellipse 14">
            <a:extLst>
              <a:ext uri="{FF2B5EF4-FFF2-40B4-BE49-F238E27FC236}">
                <a16:creationId xmlns:a16="http://schemas.microsoft.com/office/drawing/2014/main" id="{AC950DBF-2FA6-4227-BBAB-54CF45B8C83B}"/>
              </a:ext>
            </a:extLst>
          </p:cNvPr>
          <p:cNvSpPr/>
          <p:nvPr/>
        </p:nvSpPr>
        <p:spPr>
          <a:xfrm>
            <a:off x="5533534" y="1941922"/>
            <a:ext cx="562466" cy="556181"/>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4" name="Connecteur droit avec flèche 23">
            <a:extLst>
              <a:ext uri="{FF2B5EF4-FFF2-40B4-BE49-F238E27FC236}">
                <a16:creationId xmlns:a16="http://schemas.microsoft.com/office/drawing/2014/main" id="{FDB2A50F-A90F-4051-9FB3-A168A01AA0B6}"/>
              </a:ext>
            </a:extLst>
          </p:cNvPr>
          <p:cNvCxnSpPr>
            <a:cxnSpLocks/>
          </p:cNvCxnSpPr>
          <p:nvPr/>
        </p:nvCxnSpPr>
        <p:spPr>
          <a:xfrm flipH="1">
            <a:off x="6122059" y="1555055"/>
            <a:ext cx="665468" cy="433112"/>
          </a:xfrm>
          <a:prstGeom prst="straightConnector1">
            <a:avLst/>
          </a:prstGeom>
          <a:noFill/>
          <a:ln w="25400" cap="flat" cmpd="sng" algn="ctr">
            <a:solidFill>
              <a:srgbClr val="F79646"/>
            </a:solidFill>
            <a:prstDash val="solid"/>
            <a:tailEnd type="triangle"/>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3838124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1FA572-FE3C-4E7E-AD72-0C836E734D35}"/>
              </a:ext>
            </a:extLst>
          </p:cNvPr>
          <p:cNvSpPr>
            <a:spLocks noGrp="1"/>
          </p:cNvSpPr>
          <p:nvPr>
            <p:ph type="title"/>
          </p:nvPr>
        </p:nvSpPr>
        <p:spPr/>
        <p:txBody>
          <a:bodyPr/>
          <a:lstStyle/>
          <a:p>
            <a:r>
              <a:rPr lang="fr-FR" dirty="0"/>
              <a:t>Onglet « Formateurs »</a:t>
            </a:r>
          </a:p>
        </p:txBody>
      </p:sp>
      <p:sp>
        <p:nvSpPr>
          <p:cNvPr id="4" name="Espace réservé du contenu 3">
            <a:extLst>
              <a:ext uri="{FF2B5EF4-FFF2-40B4-BE49-F238E27FC236}">
                <a16:creationId xmlns:a16="http://schemas.microsoft.com/office/drawing/2014/main" id="{6DB744C8-9196-4FE0-A36A-A193E6D6786C}"/>
              </a:ext>
            </a:extLst>
          </p:cNvPr>
          <p:cNvSpPr>
            <a:spLocks noGrp="1"/>
          </p:cNvSpPr>
          <p:nvPr>
            <p:ph sz="half" idx="2"/>
          </p:nvPr>
        </p:nvSpPr>
        <p:spPr>
          <a:xfrm>
            <a:off x="6450722" y="2224354"/>
            <a:ext cx="4604130" cy="3326582"/>
          </a:xfrm>
        </p:spPr>
        <p:txBody>
          <a:bodyPr>
            <a:normAutofit fontScale="85000" lnSpcReduction="20000"/>
          </a:bodyPr>
          <a:lstStyle/>
          <a:p>
            <a:pPr algn="just"/>
            <a:r>
              <a:rPr lang="fr-FR" sz="1800" dirty="0">
                <a:effectLst/>
                <a:ea typeface="Calibri" panose="020F0502020204030204" pitchFamily="34" charset="0"/>
                <a:cs typeface="Times New Roman" panose="02020603050405020304" pitchFamily="18" charset="0"/>
              </a:rPr>
              <a:t>Avant de commencer à créer les formations, il faut créer le formateur en cliquant sur nouveau, entrer ses </a:t>
            </a:r>
            <a:r>
              <a:rPr lang="fr-FR" sz="1800" dirty="0">
                <a:ea typeface="Calibri" panose="020F0502020204030204" pitchFamily="34" charset="0"/>
                <a:cs typeface="Times New Roman" panose="02020603050405020304" pitchFamily="18" charset="0"/>
              </a:rPr>
              <a:t>coordonnées. </a:t>
            </a:r>
          </a:p>
          <a:p>
            <a:pPr algn="just"/>
            <a:r>
              <a:rPr lang="fr-FR" sz="1800" dirty="0">
                <a:ea typeface="Calibri" panose="020F0502020204030204" pitchFamily="34" charset="0"/>
                <a:cs typeface="Times New Roman" panose="02020603050405020304" pitchFamily="18" charset="0"/>
              </a:rPr>
              <a:t>L’adresse mail </a:t>
            </a:r>
            <a:r>
              <a:rPr lang="fr-FR" sz="1800" dirty="0">
                <a:effectLst/>
                <a:ea typeface="Calibri" panose="020F0502020204030204" pitchFamily="34" charset="0"/>
                <a:cs typeface="Times New Roman" panose="02020603050405020304" pitchFamily="18" charset="0"/>
              </a:rPr>
              <a:t>est obligatoire</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fr-FR" sz="1800" dirty="0">
                <a:ea typeface="Calibri" panose="020F0502020204030204" pitchFamily="34" charset="0"/>
                <a:cs typeface="Times New Roman" panose="02020603050405020304" pitchFamily="18" charset="0"/>
              </a:rPr>
              <a:t>L</a:t>
            </a:r>
            <a:r>
              <a:rPr lang="fr-FR" sz="1800" dirty="0">
                <a:effectLst/>
                <a:ea typeface="Calibri" panose="020F0502020204030204" pitchFamily="34" charset="0"/>
                <a:cs typeface="Times New Roman" panose="02020603050405020304" pitchFamily="18" charset="0"/>
              </a:rPr>
              <a:t>orsque celui-ci est créé, en cliquant dessus, il est possible de mettre à jour toutes les informations. </a:t>
            </a:r>
          </a:p>
          <a:p>
            <a:pPr algn="just"/>
            <a:r>
              <a:rPr lang="fr-FR" sz="1800" dirty="0">
                <a:ea typeface="Calibri" panose="020F0502020204030204" pitchFamily="34" charset="0"/>
                <a:cs typeface="Times New Roman" panose="02020603050405020304" pitchFamily="18" charset="0"/>
              </a:rPr>
              <a:t>En cas de collectif, il faut donc créer plusieurs formateurs. </a:t>
            </a:r>
          </a:p>
          <a:p>
            <a:pPr algn="just"/>
            <a:r>
              <a:rPr lang="fr-FR" sz="1800" dirty="0">
                <a:ea typeface="Calibri" panose="020F0502020204030204" pitchFamily="34" charset="0"/>
                <a:cs typeface="Times New Roman" panose="02020603050405020304" pitchFamily="18" charset="0"/>
              </a:rPr>
              <a:t>S’il s’agit d’</a:t>
            </a:r>
            <a:r>
              <a:rPr lang="fr-FR" sz="1800" dirty="0" err="1">
                <a:ea typeface="Calibri" panose="020F0502020204030204" pitchFamily="34" charset="0"/>
                <a:cs typeface="Times New Roman" panose="02020603050405020304" pitchFamily="18" charset="0"/>
              </a:rPr>
              <a:t>un.e</a:t>
            </a:r>
            <a:r>
              <a:rPr lang="fr-FR" sz="1800" dirty="0">
                <a:ea typeface="Calibri" panose="020F0502020204030204" pitchFamily="34" charset="0"/>
                <a:cs typeface="Times New Roman" panose="02020603050405020304" pitchFamily="18" charset="0"/>
              </a:rPr>
              <a:t> </a:t>
            </a:r>
            <a:r>
              <a:rPr lang="fr-FR" sz="1800" dirty="0" err="1">
                <a:ea typeface="Calibri" panose="020F0502020204030204" pitchFamily="34" charset="0"/>
                <a:cs typeface="Times New Roman" panose="02020603050405020304" pitchFamily="18" charset="0"/>
              </a:rPr>
              <a:t>formateur.trice</a:t>
            </a:r>
            <a:r>
              <a:rPr lang="fr-FR" sz="1800" dirty="0">
                <a:ea typeface="Calibri" panose="020F0502020204030204" pitchFamily="34" charset="0"/>
                <a:cs typeface="Times New Roman" panose="02020603050405020304" pitchFamily="18" charset="0"/>
              </a:rPr>
              <a:t> d’Odyssée, dans la catégorie, il faut choisir « salarié »</a:t>
            </a:r>
          </a:p>
          <a:p>
            <a:pPr algn="just"/>
            <a:r>
              <a:rPr lang="fr-FR" sz="1800" dirty="0">
                <a:ea typeface="Calibri" panose="020F0502020204030204" pitchFamily="34" charset="0"/>
                <a:cs typeface="Times New Roman" panose="02020603050405020304" pitchFamily="18" charset="0"/>
              </a:rPr>
              <a:t>Cliquer sur « enregistrer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fr-FR" dirty="0"/>
          </a:p>
        </p:txBody>
      </p:sp>
      <p:pic>
        <p:nvPicPr>
          <p:cNvPr id="9" name="Espace réservé du contenu 8">
            <a:extLst>
              <a:ext uri="{FF2B5EF4-FFF2-40B4-BE49-F238E27FC236}">
                <a16:creationId xmlns:a16="http://schemas.microsoft.com/office/drawing/2014/main" id="{C874A90A-3278-468C-A814-A802B51E96D1}"/>
              </a:ext>
            </a:extLst>
          </p:cNvPr>
          <p:cNvPicPr>
            <a:picLocks noGrp="1"/>
          </p:cNvPicPr>
          <p:nvPr>
            <p:ph sz="half" idx="1"/>
          </p:nvPr>
        </p:nvPicPr>
        <p:blipFill rotWithShape="1">
          <a:blip r:embed="rId2" cstate="print">
            <a:extLst>
              <a:ext uri="{28A0092B-C50C-407E-A947-70E740481C1C}">
                <a14:useLocalDpi xmlns:a14="http://schemas.microsoft.com/office/drawing/2010/main" val="0"/>
              </a:ext>
            </a:extLst>
          </a:blip>
          <a:srcRect l="1323" t="14501" r="55467" b="5154"/>
          <a:stretch/>
        </p:blipFill>
        <p:spPr bwMode="auto">
          <a:xfrm>
            <a:off x="1534695" y="2017343"/>
            <a:ext cx="4202513" cy="3800361"/>
          </a:xfrm>
          <a:prstGeom prst="rect">
            <a:avLst/>
          </a:prstGeom>
          <a:ln>
            <a:noFill/>
          </a:ln>
          <a:extLst>
            <a:ext uri="{53640926-AAD7-44D8-BBD7-CCE9431645EC}">
              <a14:shadowObscured xmlns:a14="http://schemas.microsoft.com/office/drawing/2010/main"/>
            </a:ext>
          </a:extLst>
        </p:spPr>
      </p:pic>
      <p:sp>
        <p:nvSpPr>
          <p:cNvPr id="15" name="Ellipse 14">
            <a:extLst>
              <a:ext uri="{FF2B5EF4-FFF2-40B4-BE49-F238E27FC236}">
                <a16:creationId xmlns:a16="http://schemas.microsoft.com/office/drawing/2014/main" id="{AC950DBF-2FA6-4227-BBAB-54CF45B8C83B}"/>
              </a:ext>
            </a:extLst>
          </p:cNvPr>
          <p:cNvSpPr/>
          <p:nvPr/>
        </p:nvSpPr>
        <p:spPr>
          <a:xfrm>
            <a:off x="1534695" y="3917523"/>
            <a:ext cx="1095286" cy="989268"/>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4" name="Connecteur droit avec flèche 23">
            <a:extLst>
              <a:ext uri="{FF2B5EF4-FFF2-40B4-BE49-F238E27FC236}">
                <a16:creationId xmlns:a16="http://schemas.microsoft.com/office/drawing/2014/main" id="{FDB2A50F-A90F-4051-9FB3-A168A01AA0B6}"/>
              </a:ext>
            </a:extLst>
          </p:cNvPr>
          <p:cNvCxnSpPr>
            <a:cxnSpLocks/>
          </p:cNvCxnSpPr>
          <p:nvPr/>
        </p:nvCxnSpPr>
        <p:spPr>
          <a:xfrm flipH="1">
            <a:off x="4319763" y="1731672"/>
            <a:ext cx="1776237" cy="985364"/>
          </a:xfrm>
          <a:prstGeom prst="straightConnector1">
            <a:avLst/>
          </a:prstGeom>
          <a:noFill/>
          <a:ln w="25400" cap="flat" cmpd="sng" algn="ctr">
            <a:solidFill>
              <a:srgbClr val="F79646"/>
            </a:solidFill>
            <a:prstDash val="solid"/>
            <a:tailEnd type="triangle"/>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774060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a:extLst>
              <a:ext uri="{FF2B5EF4-FFF2-40B4-BE49-F238E27FC236}">
                <a16:creationId xmlns:a16="http://schemas.microsoft.com/office/drawing/2014/main" id="{C705C64E-AF28-4D62-A44A-1628D8A19DE3}"/>
              </a:ext>
            </a:extLst>
          </p:cNvPr>
          <p:cNvPicPr>
            <a:picLocks noGrp="1" noChangeAspect="1"/>
          </p:cNvPicPr>
          <p:nvPr>
            <p:ph sz="half" idx="1"/>
          </p:nvPr>
        </p:nvPicPr>
        <p:blipFill>
          <a:blip r:embed="rId2"/>
          <a:stretch>
            <a:fillRect/>
          </a:stretch>
        </p:blipFill>
        <p:spPr>
          <a:xfrm>
            <a:off x="1178312" y="2015549"/>
            <a:ext cx="4558896" cy="3441519"/>
          </a:xfrm>
          <a:prstGeom prst="rect">
            <a:avLst/>
          </a:prstGeom>
        </p:spPr>
      </p:pic>
      <p:sp>
        <p:nvSpPr>
          <p:cNvPr id="2" name="Titre 1">
            <a:extLst>
              <a:ext uri="{FF2B5EF4-FFF2-40B4-BE49-F238E27FC236}">
                <a16:creationId xmlns:a16="http://schemas.microsoft.com/office/drawing/2014/main" id="{7F1FA572-FE3C-4E7E-AD72-0C836E734D35}"/>
              </a:ext>
            </a:extLst>
          </p:cNvPr>
          <p:cNvSpPr>
            <a:spLocks noGrp="1"/>
          </p:cNvSpPr>
          <p:nvPr>
            <p:ph type="title"/>
          </p:nvPr>
        </p:nvSpPr>
        <p:spPr/>
        <p:txBody>
          <a:bodyPr/>
          <a:lstStyle/>
          <a:p>
            <a:r>
              <a:rPr lang="fr-FR" dirty="0"/>
              <a:t>Onglet « Formateurs »</a:t>
            </a:r>
          </a:p>
        </p:txBody>
      </p:sp>
      <p:sp>
        <p:nvSpPr>
          <p:cNvPr id="4" name="Espace réservé du contenu 3">
            <a:extLst>
              <a:ext uri="{FF2B5EF4-FFF2-40B4-BE49-F238E27FC236}">
                <a16:creationId xmlns:a16="http://schemas.microsoft.com/office/drawing/2014/main" id="{6DB744C8-9196-4FE0-A36A-A193E6D6786C}"/>
              </a:ext>
            </a:extLst>
          </p:cNvPr>
          <p:cNvSpPr>
            <a:spLocks noGrp="1"/>
          </p:cNvSpPr>
          <p:nvPr>
            <p:ph sz="half" idx="2"/>
          </p:nvPr>
        </p:nvSpPr>
        <p:spPr>
          <a:xfrm>
            <a:off x="6454794" y="1718424"/>
            <a:ext cx="5303098" cy="4100485"/>
          </a:xfrm>
        </p:spPr>
        <p:txBody>
          <a:bodyPr>
            <a:normAutofit fontScale="85000" lnSpcReduction="20000"/>
          </a:bodyPr>
          <a:lstStyle/>
          <a:p>
            <a:r>
              <a:rPr lang="fr-FR" sz="1800" dirty="0">
                <a:effectLst/>
                <a:ea typeface="Calibri" panose="020F0502020204030204" pitchFamily="34" charset="0"/>
                <a:cs typeface="Times New Roman" panose="02020603050405020304" pitchFamily="18" charset="0"/>
              </a:rPr>
              <a:t>Cliquer sur le nom du formateur</a:t>
            </a:r>
          </a:p>
          <a:p>
            <a:r>
              <a:rPr lang="fr-FR" sz="1800" dirty="0">
                <a:effectLst/>
                <a:ea typeface="Calibri" panose="020F0502020204030204" pitchFamily="34" charset="0"/>
                <a:cs typeface="Times New Roman" panose="02020603050405020304" pitchFamily="18" charset="0"/>
              </a:rPr>
              <a:t>Ajouter le CV à jour</a:t>
            </a:r>
          </a:p>
          <a:p>
            <a:r>
              <a:rPr lang="fr-FR" sz="1800" dirty="0">
                <a:ea typeface="Calibri" panose="020F0502020204030204" pitchFamily="34" charset="0"/>
                <a:cs typeface="Times New Roman" panose="02020603050405020304" pitchFamily="18" charset="0"/>
              </a:rPr>
              <a:t>Ajouter les diplômes </a:t>
            </a:r>
          </a:p>
          <a:p>
            <a:pPr lvl="1"/>
            <a:r>
              <a:rPr lang="fr-FR" sz="1600" b="1" dirty="0">
                <a:effectLst/>
                <a:latin typeface="Calibri" panose="020F0502020204030204" pitchFamily="34" charset="0"/>
                <a:ea typeface="Calibri" panose="020F0502020204030204" pitchFamily="34" charset="0"/>
                <a:cs typeface="Times New Roman" panose="02020603050405020304" pitchFamily="18" charset="0"/>
              </a:rPr>
              <a:t>Télécharger une attestation -&gt; éléments de preuve pour Qualiopi</a:t>
            </a:r>
            <a:endParaRPr lang="fr-FR" sz="1600" b="1"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300"/>
              </a:spcAft>
            </a:pPr>
            <a:r>
              <a:rPr lang="fr-FR" sz="1800" dirty="0">
                <a:effectLst/>
                <a:ea typeface="Calibri" panose="020F0502020204030204" pitchFamily="34" charset="0"/>
                <a:cs typeface="Times New Roman" panose="02020603050405020304" pitchFamily="18" charset="0"/>
              </a:rPr>
              <a:t>C’est également dans cet onglet, que l’on répertorie la </a:t>
            </a:r>
            <a:r>
              <a:rPr lang="fr-FR" sz="1800" b="1" dirty="0">
                <a:effectLst/>
                <a:ea typeface="Calibri" panose="020F0502020204030204" pitchFamily="34" charset="0"/>
                <a:cs typeface="Times New Roman" panose="02020603050405020304" pitchFamily="18" charset="0"/>
              </a:rPr>
              <a:t>veille technique individuelle</a:t>
            </a:r>
            <a:r>
              <a:rPr lang="fr-FR" sz="1800" dirty="0">
                <a:effectLst/>
                <a:ea typeface="Calibri" panose="020F0502020204030204" pitchFamily="34" charset="0"/>
                <a:cs typeface="Times New Roman" panose="02020603050405020304" pitchFamily="18" charset="0"/>
              </a:rPr>
              <a:t>. </a:t>
            </a:r>
          </a:p>
          <a:p>
            <a:pPr lvl="1" algn="just">
              <a:spcAft>
                <a:spcPts val="300"/>
              </a:spcAft>
            </a:pPr>
            <a:r>
              <a:rPr lang="fr-FR" sz="1600" dirty="0">
                <a:effectLst/>
                <a:ea typeface="Calibri" panose="020F0502020204030204" pitchFamily="34" charset="0"/>
                <a:cs typeface="Times New Roman" panose="02020603050405020304" pitchFamily="18" charset="0"/>
              </a:rPr>
              <a:t>Cliquer sur ajouter et remplir les informations concernant l’action effectuée. </a:t>
            </a:r>
          </a:p>
          <a:p>
            <a:pPr lvl="1" algn="just">
              <a:spcAft>
                <a:spcPts val="300"/>
              </a:spcAft>
            </a:pPr>
            <a:r>
              <a:rPr lang="fr-FR" sz="1600" b="1" dirty="0">
                <a:ea typeface="Calibri" panose="020F0502020204030204" pitchFamily="34" charset="0"/>
                <a:cs typeface="Times New Roman" panose="02020603050405020304" pitchFamily="18" charset="0"/>
              </a:rPr>
              <a:t>Penser à ajouter une attestation : preuve obligatoire pour Qualiopi</a:t>
            </a:r>
          </a:p>
          <a:p>
            <a:pPr lvl="1" algn="just">
              <a:spcAft>
                <a:spcPts val="300"/>
              </a:spcAft>
            </a:pPr>
            <a:r>
              <a:rPr lang="fr-FR" sz="1600" dirty="0">
                <a:effectLst/>
                <a:ea typeface="Calibri" panose="020F0502020204030204" pitchFamily="34" charset="0"/>
                <a:cs typeface="Times New Roman" panose="02020603050405020304" pitchFamily="18" charset="0"/>
              </a:rPr>
              <a:t>Les réunions de formateurs sont des veilles ! Mettre les émargements individuels signés</a:t>
            </a:r>
            <a:r>
              <a:rPr lang="fr-FR" sz="1600" b="1" dirty="0">
                <a:effectLst/>
                <a:ea typeface="Calibri" panose="020F0502020204030204" pitchFamily="34" charset="0"/>
                <a:cs typeface="Times New Roman" panose="02020603050405020304" pitchFamily="18" charset="0"/>
              </a:rPr>
              <a:t>.</a:t>
            </a:r>
          </a:p>
          <a:p>
            <a:pPr algn="just">
              <a:spcAft>
                <a:spcPts val="300"/>
              </a:spcAft>
            </a:pPr>
            <a:r>
              <a:rPr lang="fr-FR" sz="1800" dirty="0">
                <a:ea typeface="Calibri" panose="020F0502020204030204" pitchFamily="34" charset="0"/>
                <a:cs typeface="Times New Roman" panose="02020603050405020304" pitchFamily="18" charset="0"/>
              </a:rPr>
              <a:t>Cliquer sur « enregistrer  »</a:t>
            </a:r>
            <a:endParaRPr lang="fr-FR" sz="1600" dirty="0">
              <a:effectLst/>
              <a:ea typeface="Calibri" panose="020F0502020204030204" pitchFamily="34" charset="0"/>
              <a:cs typeface="Times New Roman" panose="02020603050405020304" pitchFamily="18" charset="0"/>
            </a:endParaRPr>
          </a:p>
        </p:txBody>
      </p:sp>
      <p:sp>
        <p:nvSpPr>
          <p:cNvPr id="15" name="Ellipse 14">
            <a:extLst>
              <a:ext uri="{FF2B5EF4-FFF2-40B4-BE49-F238E27FC236}">
                <a16:creationId xmlns:a16="http://schemas.microsoft.com/office/drawing/2014/main" id="{AC950DBF-2FA6-4227-BBAB-54CF45B8C83B}"/>
              </a:ext>
            </a:extLst>
          </p:cNvPr>
          <p:cNvSpPr/>
          <p:nvPr/>
        </p:nvSpPr>
        <p:spPr>
          <a:xfrm>
            <a:off x="2138011" y="4487159"/>
            <a:ext cx="3486076" cy="433634"/>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4" name="Connecteur droit avec flèche 23">
            <a:extLst>
              <a:ext uri="{FF2B5EF4-FFF2-40B4-BE49-F238E27FC236}">
                <a16:creationId xmlns:a16="http://schemas.microsoft.com/office/drawing/2014/main" id="{FDB2A50F-A90F-4051-9FB3-A168A01AA0B6}"/>
              </a:ext>
            </a:extLst>
          </p:cNvPr>
          <p:cNvCxnSpPr>
            <a:cxnSpLocks/>
          </p:cNvCxnSpPr>
          <p:nvPr/>
        </p:nvCxnSpPr>
        <p:spPr>
          <a:xfrm flipH="1">
            <a:off x="3881049" y="2664925"/>
            <a:ext cx="1776237" cy="985364"/>
          </a:xfrm>
          <a:prstGeom prst="straightConnector1">
            <a:avLst/>
          </a:prstGeom>
          <a:noFill/>
          <a:ln w="25400" cap="flat" cmpd="sng" algn="ctr">
            <a:solidFill>
              <a:srgbClr val="F79646"/>
            </a:solidFill>
            <a:prstDash val="solid"/>
            <a:tailEnd type="triangle"/>
          </a:ln>
          <a:effectLst>
            <a:outerShdw blurRad="40000" dist="20000" dir="5400000" rotWithShape="0">
              <a:srgbClr val="000000">
                <a:alpha val="38000"/>
              </a:srgbClr>
            </a:outerShdw>
          </a:effectLst>
        </p:spPr>
      </p:cxnSp>
      <p:pic>
        <p:nvPicPr>
          <p:cNvPr id="18" name="Image 17">
            <a:extLst>
              <a:ext uri="{FF2B5EF4-FFF2-40B4-BE49-F238E27FC236}">
                <a16:creationId xmlns:a16="http://schemas.microsoft.com/office/drawing/2014/main" id="{94DF6945-BB92-4502-AE24-96A409833795}"/>
              </a:ext>
            </a:extLst>
          </p:cNvPr>
          <p:cNvPicPr>
            <a:picLocks noChangeAspect="1"/>
          </p:cNvPicPr>
          <p:nvPr/>
        </p:nvPicPr>
        <p:blipFill>
          <a:blip r:embed="rId3"/>
          <a:stretch>
            <a:fillRect/>
          </a:stretch>
        </p:blipFill>
        <p:spPr>
          <a:xfrm>
            <a:off x="9279489" y="135289"/>
            <a:ext cx="2755631" cy="1579001"/>
          </a:xfrm>
          <a:prstGeom prst="rect">
            <a:avLst/>
          </a:prstGeom>
        </p:spPr>
      </p:pic>
    </p:spTree>
    <p:extLst>
      <p:ext uri="{BB962C8B-B14F-4D97-AF65-F5344CB8AC3E}">
        <p14:creationId xmlns:p14="http://schemas.microsoft.com/office/powerpoint/2010/main" val="363912751"/>
      </p:ext>
    </p:extLst>
  </p:cSld>
  <p:clrMapOvr>
    <a:masterClrMapping/>
  </p:clrMapOvr>
</p:sld>
</file>

<file path=ppt/theme/theme1.xml><?xml version="1.0" encoding="utf-8"?>
<a:theme xmlns:a="http://schemas.openxmlformats.org/drawingml/2006/main" name="Galerie">
  <a:themeElements>
    <a:clrScheme name="Gallery">
      <a:dk1>
        <a:sysClr val="windowText" lastClr="000000"/>
      </a:dk1>
      <a:lt1>
        <a:sysClr val="window" lastClr="FFFFFF"/>
      </a:lt1>
      <a:dk2>
        <a:srgbClr val="454545"/>
      </a:dk2>
      <a:lt2>
        <a:srgbClr val="EDEBE7"/>
      </a:lt2>
      <a:accent1>
        <a:srgbClr val="5FA534"/>
      </a:accent1>
      <a:accent2>
        <a:srgbClr val="DCAB34"/>
      </a:accent2>
      <a:accent3>
        <a:srgbClr val="D26D23"/>
      </a:accent3>
      <a:accent4>
        <a:srgbClr val="972323"/>
      </a:accent4>
      <a:accent5>
        <a:srgbClr val="236797"/>
      </a:accent5>
      <a:accent6>
        <a:srgbClr val="2FB6C6"/>
      </a:accent6>
      <a:hlink>
        <a:srgbClr val="8FC639"/>
      </a:hlink>
      <a:folHlink>
        <a:srgbClr val="E7C272"/>
      </a:folHlink>
    </a:clrScheme>
    <a:fontScheme name="Gallery">
      <a:majorFont>
        <a:latin typeface="Palatino Linotype" panose="020405020505050303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panose="020405020505050303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AC464412-510E-4F2B-8947-A0DDBD02899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TM10001114[[fn=Galerie]]</Template>
  <TotalTime>1881</TotalTime>
  <Words>2702</Words>
  <Application>Microsoft Office PowerPoint</Application>
  <PresentationFormat>Grand écran</PresentationFormat>
  <Paragraphs>278</Paragraphs>
  <Slides>47</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47</vt:i4>
      </vt:variant>
    </vt:vector>
  </HeadingPairs>
  <TitlesOfParts>
    <vt:vector size="54" baseType="lpstr">
      <vt:lpstr>Algerian</vt:lpstr>
      <vt:lpstr>Arial</vt:lpstr>
      <vt:lpstr>Calibri</vt:lpstr>
      <vt:lpstr>Nunito</vt:lpstr>
      <vt:lpstr>Palatino Linotype</vt:lpstr>
      <vt:lpstr>Wingdings</vt:lpstr>
      <vt:lpstr>Galerie</vt:lpstr>
      <vt:lpstr>Prendre en main Formadmin</vt:lpstr>
      <vt:lpstr>Sommaire</vt:lpstr>
      <vt:lpstr>Formadmin kesako ?</vt:lpstr>
      <vt:lpstr>Formadmin kesako ?</vt:lpstr>
      <vt:lpstr>Formadmin kesako ?</vt:lpstr>
      <vt:lpstr>Accès au logiciel</vt:lpstr>
      <vt:lpstr>Paramétrage du profil</vt:lpstr>
      <vt:lpstr>Onglet « Formateurs »</vt:lpstr>
      <vt:lpstr>Onglet « Formateurs »</vt:lpstr>
      <vt:lpstr>Onglet « Accueil »</vt:lpstr>
      <vt:lpstr>Créer une session de formation</vt:lpstr>
      <vt:lpstr>Créer une session de formation</vt:lpstr>
      <vt:lpstr>Onglet « Formations »</vt:lpstr>
      <vt:lpstr>Onglet « Formations »</vt:lpstr>
      <vt:lpstr>Onglet « Formations - Documents »</vt:lpstr>
      <vt:lpstr>Onglet « Client »</vt:lpstr>
      <vt:lpstr>Onglet « Devis »</vt:lpstr>
      <vt:lpstr>Onglet « Sessions »</vt:lpstr>
      <vt:lpstr>Onglet « Sessions »</vt:lpstr>
      <vt:lpstr>Onglet « Sessions – Session » pour les sessions inter et intra </vt:lpstr>
      <vt:lpstr>Onglet « Sessions - Session » pour les sessions inter et intra</vt:lpstr>
      <vt:lpstr>Onglet « Sessions - Session » pour les sessions inter et intra</vt:lpstr>
      <vt:lpstr>Onglet « Sessions - Session » pour les sessions intervention/conseil</vt:lpstr>
      <vt:lpstr>Onglet « Sessions – Session » </vt:lpstr>
      <vt:lpstr>Onglet « Sessions – Compétences et résultats » pour les sessions inter et intra </vt:lpstr>
      <vt:lpstr>Onglet « Sessions – Evaluation » pour les sessions inter et intra </vt:lpstr>
      <vt:lpstr>Onglet « Sessions – Evaluation » pour les sessions inter et intra </vt:lpstr>
      <vt:lpstr>Onglet « Sessions – Evaluation » pour les sessions inter et intra </vt:lpstr>
      <vt:lpstr>Onglet « Sessions – Evaluation » pour les sessions inter et intra </vt:lpstr>
      <vt:lpstr>Onglet « Sessions – Evaluation » pour les sessions inter et intra </vt:lpstr>
      <vt:lpstr>Onglet « Sessions – Documents »</vt:lpstr>
      <vt:lpstr>Onglet « Sessions – Session » </vt:lpstr>
      <vt:lpstr>Onglet « Sessions – Session » </vt:lpstr>
      <vt:lpstr>Onglet « Origine des fonds » </vt:lpstr>
      <vt:lpstr>Onglet « Stagiaires » </vt:lpstr>
      <vt:lpstr>Onglet « Documents » </vt:lpstr>
      <vt:lpstr>Onglet « Bilan pédagogique et financier » </vt:lpstr>
      <vt:lpstr>Onglet « Messagerie » </vt:lpstr>
      <vt:lpstr>Onglet « Améliorations » </vt:lpstr>
      <vt:lpstr>Onglet « Améliorations coopérative » </vt:lpstr>
      <vt:lpstr>Onglet « Veille coopérative » </vt:lpstr>
      <vt:lpstr>Sous-traiter son action de formation</vt:lpstr>
      <vt:lpstr>Utiliser le Formadmin pour sous-traiter son action </vt:lpstr>
      <vt:lpstr>Onglet « Formateurs »</vt:lpstr>
      <vt:lpstr>Onglet « Formateurs »</vt:lpstr>
      <vt:lpstr>Onglet « Sessions – Session » pour les sessions inter et intra </vt:lpstr>
      <vt:lpstr>Organisation de la session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Formadmin</dc:title>
  <dc:creator>ODYSSEE CREATION</dc:creator>
  <cp:lastModifiedBy>ODYSSEE CREATION</cp:lastModifiedBy>
  <cp:revision>122</cp:revision>
  <dcterms:created xsi:type="dcterms:W3CDTF">2021-03-04T09:42:08Z</dcterms:created>
  <dcterms:modified xsi:type="dcterms:W3CDTF">2021-06-14T09:16:46Z</dcterms:modified>
</cp:coreProperties>
</file>